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4"/>
  </p:notesMasterIdLst>
  <p:handoutMasterIdLst>
    <p:handoutMasterId r:id="rId65"/>
  </p:handoutMasterIdLst>
  <p:sldIdLst>
    <p:sldId id="377" r:id="rId3"/>
    <p:sldId id="388" r:id="rId4"/>
    <p:sldId id="379" r:id="rId5"/>
    <p:sldId id="259" r:id="rId6"/>
    <p:sldId id="260" r:id="rId7"/>
    <p:sldId id="390" r:id="rId8"/>
    <p:sldId id="262" r:id="rId9"/>
    <p:sldId id="263" r:id="rId10"/>
    <p:sldId id="264" r:id="rId11"/>
    <p:sldId id="265" r:id="rId12"/>
    <p:sldId id="425" r:id="rId13"/>
    <p:sldId id="403" r:id="rId14"/>
    <p:sldId id="412" r:id="rId15"/>
    <p:sldId id="411" r:id="rId16"/>
    <p:sldId id="404" r:id="rId17"/>
    <p:sldId id="268" r:id="rId18"/>
    <p:sldId id="269" r:id="rId19"/>
    <p:sldId id="409" r:id="rId20"/>
    <p:sldId id="346" r:id="rId21"/>
    <p:sldId id="426" r:id="rId22"/>
    <p:sldId id="276" r:id="rId23"/>
    <p:sldId id="391" r:id="rId24"/>
    <p:sldId id="401" r:id="rId25"/>
    <p:sldId id="380" r:id="rId26"/>
    <p:sldId id="392" r:id="rId27"/>
    <p:sldId id="282" r:id="rId28"/>
    <p:sldId id="281" r:id="rId29"/>
    <p:sldId id="345" r:id="rId30"/>
    <p:sldId id="288" r:id="rId31"/>
    <p:sldId id="283" r:id="rId32"/>
    <p:sldId id="291" r:id="rId33"/>
    <p:sldId id="295" r:id="rId34"/>
    <p:sldId id="347" r:id="rId35"/>
    <p:sldId id="427" r:id="rId36"/>
    <p:sldId id="428" r:id="rId37"/>
    <p:sldId id="296" r:id="rId38"/>
    <p:sldId id="405" r:id="rId39"/>
    <p:sldId id="429" r:id="rId40"/>
    <p:sldId id="397" r:id="rId41"/>
    <p:sldId id="399" r:id="rId42"/>
    <p:sldId id="298" r:id="rId43"/>
    <p:sldId id="381" r:id="rId44"/>
    <p:sldId id="407" r:id="rId45"/>
    <p:sldId id="410" r:id="rId46"/>
    <p:sldId id="423" r:id="rId47"/>
    <p:sldId id="374" r:id="rId48"/>
    <p:sldId id="349" r:id="rId49"/>
    <p:sldId id="393" r:id="rId50"/>
    <p:sldId id="348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2" r:id="rId60"/>
    <p:sldId id="384" r:id="rId61"/>
    <p:sldId id="385" r:id="rId62"/>
    <p:sldId id="424" r:id="rId63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8201" autoAdjust="0"/>
  </p:normalViewPr>
  <p:slideViewPr>
    <p:cSldViewPr>
      <p:cViewPr varScale="1">
        <p:scale>
          <a:sx n="74" d="100"/>
          <a:sy n="74" d="100"/>
        </p:scale>
        <p:origin x="12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1F6FAB-AC66-4779-BCD4-B55F58955EDA}" type="datetimeFigureOut">
              <a:rPr lang="ru-RU"/>
              <a:pPr>
                <a:defRPr/>
              </a:pPr>
              <a:t>22.07.2016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B0E372-DE1F-4C77-8F20-486DC1CDC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4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body"/>
          </p:nvPr>
        </p:nvSpPr>
        <p:spPr>
          <a:xfrm>
            <a:off x="742950" y="5480050"/>
            <a:ext cx="5938838" cy="51911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noProof="0" dirty="0"/>
              <a:t>Для правки формата примечаний щёлкните мышью</a:t>
            </a:r>
            <a:endParaRPr noProof="0"/>
          </a:p>
        </p:txBody>
      </p:sp>
      <p:sp>
        <p:nvSpPr>
          <p:cNvPr id="7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22625" cy="576263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&lt;заголовок&gt;</a:t>
            </a:r>
            <a:endParaRPr>
              <a:latin typeface="+mn-l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dt"/>
          </p:nvPr>
        </p:nvSpPr>
        <p:spPr>
          <a:xfrm>
            <a:off x="4202113" y="0"/>
            <a:ext cx="3222625" cy="576263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&lt;дата/время&gt;</a:t>
            </a:r>
            <a:endParaRPr>
              <a:latin typeface="+mn-l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ftr"/>
          </p:nvPr>
        </p:nvSpPr>
        <p:spPr>
          <a:xfrm>
            <a:off x="0" y="10960100"/>
            <a:ext cx="3222625" cy="576263"/>
          </a:xfrm>
          <a:prstGeom prst="rect">
            <a:avLst/>
          </a:prstGeom>
        </p:spPr>
        <p:txBody>
          <a:bodyPr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&lt;нижний колонтитул&gt;</a:t>
            </a:r>
            <a:endParaRPr>
              <a:latin typeface="+mn-lt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sldNum"/>
          </p:nvPr>
        </p:nvSpPr>
        <p:spPr>
          <a:xfrm>
            <a:off x="4202113" y="10960100"/>
            <a:ext cx="3222625" cy="576263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871DA14F-5109-4063-B323-7890369C44CC}" type="slidenum">
              <a:rPr lang="ru-RU"/>
              <a:pPr>
                <a:defRPr/>
              </a:pPr>
              <a:t>‹#›</a:t>
            </a:fld>
            <a:endParaRPr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41057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57D7E9D-D5B7-4967-BEB7-5AA26B2FDDD9}" type="slidenum">
              <a:rPr lang="ru-RU" smtClean="0"/>
              <a:pPr>
                <a:defRPr/>
              </a:pPr>
              <a:t>1</a:t>
            </a:fld>
            <a:endParaRPr lang="ru-RU" sz="1800" spc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9418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C4850F7E-0F7F-42E0-BF57-D72C22B6890F}" type="slidenum">
              <a:rPr lang="ru-RU" sz="1800" smtClean="0">
                <a:latin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ru-RU" sz="1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11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5235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DEF273A-3FC5-43F4-BBC0-7511D12EBC98}" type="slidenum">
              <a:rPr lang="ru-RU" sz="1800" smtClean="0">
                <a:latin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 sz="1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62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7283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9110C318-B58F-4DA3-9DB7-DFF391A8686F}" type="slidenum">
              <a:rPr lang="ru-RU" sz="1800" smtClean="0">
                <a:latin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ru-RU" sz="1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72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9331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CF8DAAC-42BF-40BB-BD02-3509EEB6D04C}" type="slidenum">
              <a:rPr lang="ru-RU" sz="1800" smtClean="0">
                <a:latin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ru-RU" sz="1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88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1379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CDCECBD3-DDF5-4EA5-9E4B-409BF3D393FD}" type="slidenum">
              <a:rPr lang="ru-RU" sz="1800" smtClean="0">
                <a:latin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ru-RU" sz="1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1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3427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E8A1EA7-D32F-4E7A-B670-C51AA55C0674}" type="slidenum">
              <a:rPr lang="ru-RU" sz="1800" smtClean="0">
                <a:latin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ru-RU" sz="1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7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8C13190-EBAA-4966-92C9-6639FB15A639}" type="slidenum">
              <a:rPr lang="ru-RU" smtClean="0"/>
              <a:pPr>
                <a:defRPr/>
              </a:pPr>
              <a:t>19</a:t>
            </a:fld>
            <a:endParaRPr lang="ru-RU" sz="1800" spc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18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B0A35F3-C69A-4A9A-8A37-A6EE97AF159D}" type="slidenum">
              <a:rPr lang="ru-RU" smtClean="0"/>
              <a:pPr>
                <a:defRPr/>
              </a:pPr>
              <a:t>20</a:t>
            </a:fld>
            <a:endParaRPr lang="ru-RU" sz="1800" spc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12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F5481AD-0723-4F3F-9EA5-7FA73597CF56}" type="slidenum">
              <a:rPr lang="ru-RU" smtClean="0"/>
              <a:pPr>
                <a:defRPr/>
              </a:pPr>
              <a:t>28</a:t>
            </a:fld>
            <a:endParaRPr lang="ru-RU" sz="1800" spc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821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laceHolder 1"/>
          <p:cNvSpPr>
            <a:spLocks noGrp="1"/>
          </p:cNvSpPr>
          <p:nvPr>
            <p:ph type="body"/>
          </p:nvPr>
        </p:nvSpPr>
        <p:spPr bwMode="auto">
          <a:xfrm>
            <a:off x="668338" y="5089525"/>
            <a:ext cx="5340350" cy="4821238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40" name="CustomShape 2"/>
          <p:cNvSpPr/>
          <p:nvPr/>
        </p:nvSpPr>
        <p:spPr>
          <a:xfrm>
            <a:off x="3781425" y="10177463"/>
            <a:ext cx="2892425" cy="534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2777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BC727FF5-78D6-4DA2-B7C8-E1E15CE93D78}" type="slidenum">
              <a:rPr lang="ru-RU" sz="1800" smtClean="0">
                <a:latin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 sz="1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720A4B7C-6AB8-4742-98E9-194D063D3BD5}" type="slidenum">
              <a:rPr lang="ru-RU" sz="1800" smtClean="0">
                <a:latin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 sz="1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74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C2A05FE-D1A9-4EAF-AAE2-B6AF97E875D4}" type="slidenum">
              <a:rPr lang="ru-RU" sz="1800" smtClean="0">
                <a:latin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u-RU" sz="1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51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1139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C7744B6-4137-4A85-A88B-44968822BB1E}" type="slidenum">
              <a:rPr lang="ru-RU" sz="1800" smtClean="0">
                <a:latin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 sz="1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9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щёлкните мышью</a:t>
            </a:r>
          </a:p>
        </p:txBody>
      </p:sp>
      <p:sp>
        <p:nvSpPr>
          <p:cNvPr id="1027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963"/>
            <a:ext cx="822960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структуры щёлкните мышью</a:t>
            </a:r>
          </a:p>
          <a:p>
            <a:pPr lvl="1"/>
            <a:r>
              <a:rPr lang="ru-RU" smtClean="0"/>
              <a:t>Второй уровень структуры</a:t>
            </a:r>
          </a:p>
          <a:p>
            <a:pPr lvl="2"/>
            <a:r>
              <a:rPr lang="ru-RU" smtClean="0"/>
              <a:t>Третий уровень структуры</a:t>
            </a:r>
          </a:p>
          <a:p>
            <a:pPr lvl="3"/>
            <a:r>
              <a:rPr lang="ru-RU" smtClean="0"/>
              <a:t>Четвёртый уровень структуры</a:t>
            </a:r>
          </a:p>
          <a:p>
            <a:pPr lvl="4"/>
            <a:r>
              <a:rPr lang="ru-RU" smtClean="0"/>
              <a:t>Пятый уровень структуры</a:t>
            </a:r>
          </a:p>
          <a:p>
            <a:pPr lvl="4"/>
            <a:r>
              <a:rPr lang="ru-RU" smtClean="0"/>
              <a:t>Шестой уровень структуры</a:t>
            </a:r>
          </a:p>
          <a:p>
            <a:pPr lvl="4"/>
            <a:r>
              <a:rPr 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B420B6-83DF-4BEF-9783-79CDD5C35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10" Type="http://schemas.openxmlformats.org/officeDocument/2006/relationships/image" Target="../media/image127.jpeg"/><Relationship Id="rId4" Type="http://schemas.openxmlformats.org/officeDocument/2006/relationships/image" Target="../media/image121.jpeg"/><Relationship Id="rId9" Type="http://schemas.openxmlformats.org/officeDocument/2006/relationships/image" Target="../media/image1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eg"/><Relationship Id="rId3" Type="http://schemas.openxmlformats.org/officeDocument/2006/relationships/image" Target="../media/image140.jpeg"/><Relationship Id="rId7" Type="http://schemas.openxmlformats.org/officeDocument/2006/relationships/image" Target="../media/image144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jpeg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jpeg"/><Relationship Id="rId3" Type="http://schemas.openxmlformats.org/officeDocument/2006/relationships/image" Target="../media/image147.jpeg"/><Relationship Id="rId7" Type="http://schemas.openxmlformats.org/officeDocument/2006/relationships/image" Target="../media/image151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.jpeg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Relationship Id="rId9" Type="http://schemas.openxmlformats.org/officeDocument/2006/relationships/image" Target="../media/image1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7" Type="http://schemas.openxmlformats.org/officeDocument/2006/relationships/image" Target="../media/image159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8.jpeg"/><Relationship Id="rId5" Type="http://schemas.openxmlformats.org/officeDocument/2006/relationships/image" Target="../media/image157.jpeg"/><Relationship Id="rId4" Type="http://schemas.openxmlformats.org/officeDocument/2006/relationships/image" Target="../media/image1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3.jpeg"/><Relationship Id="rId4" Type="http://schemas.openxmlformats.org/officeDocument/2006/relationships/image" Target="../media/image16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1.jpeg"/><Relationship Id="rId4" Type="http://schemas.openxmlformats.org/officeDocument/2006/relationships/image" Target="../media/image17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jpeg"/><Relationship Id="rId3" Type="http://schemas.openxmlformats.org/officeDocument/2006/relationships/image" Target="../media/image173.jpeg"/><Relationship Id="rId7" Type="http://schemas.openxmlformats.org/officeDocument/2006/relationships/image" Target="../media/image177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jpeg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Relationship Id="rId9" Type="http://schemas.openxmlformats.org/officeDocument/2006/relationships/image" Target="../media/image17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jpeg"/><Relationship Id="rId3" Type="http://schemas.openxmlformats.org/officeDocument/2006/relationships/image" Target="../media/image181.jpeg"/><Relationship Id="rId7" Type="http://schemas.openxmlformats.org/officeDocument/2006/relationships/image" Target="../media/image185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4" Type="http://schemas.openxmlformats.org/officeDocument/2006/relationships/image" Target="../media/image18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7" Type="http://schemas.openxmlformats.org/officeDocument/2006/relationships/image" Target="../media/image192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jpeg"/><Relationship Id="rId5" Type="http://schemas.openxmlformats.org/officeDocument/2006/relationships/image" Target="../media/image190.jpeg"/><Relationship Id="rId4" Type="http://schemas.openxmlformats.org/officeDocument/2006/relationships/image" Target="../media/image18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7" Type="http://schemas.openxmlformats.org/officeDocument/2006/relationships/image" Target="../media/image198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7.jpeg"/><Relationship Id="rId5" Type="http://schemas.openxmlformats.org/officeDocument/2006/relationships/image" Target="../media/image196.jpeg"/><Relationship Id="rId4" Type="http://schemas.openxmlformats.org/officeDocument/2006/relationships/image" Target="../media/image19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7" Type="http://schemas.openxmlformats.org/officeDocument/2006/relationships/image" Target="../media/image197.jpeg"/><Relationship Id="rId2" Type="http://schemas.openxmlformats.org/officeDocument/2006/relationships/image" Target="../media/image19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2.jpeg"/><Relationship Id="rId5" Type="http://schemas.openxmlformats.org/officeDocument/2006/relationships/image" Target="../media/image201.jpeg"/><Relationship Id="rId4" Type="http://schemas.openxmlformats.org/officeDocument/2006/relationships/image" Target="../media/image19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eg"/><Relationship Id="rId7" Type="http://schemas.openxmlformats.org/officeDocument/2006/relationships/image" Target="../media/image208.jpeg"/><Relationship Id="rId2" Type="http://schemas.openxmlformats.org/officeDocument/2006/relationships/image" Target="../media/image20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7.jpeg"/><Relationship Id="rId5" Type="http://schemas.openxmlformats.org/officeDocument/2006/relationships/image" Target="../media/image206.jpeg"/><Relationship Id="rId4" Type="http://schemas.openxmlformats.org/officeDocument/2006/relationships/image" Target="../media/image205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jpeg"/><Relationship Id="rId3" Type="http://schemas.openxmlformats.org/officeDocument/2006/relationships/image" Target="../media/image210.jpeg"/><Relationship Id="rId7" Type="http://schemas.openxmlformats.org/officeDocument/2006/relationships/image" Target="../media/image214.jpeg"/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3.jpeg"/><Relationship Id="rId5" Type="http://schemas.openxmlformats.org/officeDocument/2006/relationships/image" Target="../media/image212.jpeg"/><Relationship Id="rId10" Type="http://schemas.openxmlformats.org/officeDocument/2006/relationships/image" Target="../media/image217.jpeg"/><Relationship Id="rId4" Type="http://schemas.openxmlformats.org/officeDocument/2006/relationships/image" Target="../media/image211.jpeg"/><Relationship Id="rId9" Type="http://schemas.openxmlformats.org/officeDocument/2006/relationships/image" Target="../media/image21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jpeg"/><Relationship Id="rId3" Type="http://schemas.openxmlformats.org/officeDocument/2006/relationships/image" Target="../media/image219.jpeg"/><Relationship Id="rId7" Type="http://schemas.openxmlformats.org/officeDocument/2006/relationships/image" Target="../media/image220.jpeg"/><Relationship Id="rId2" Type="http://schemas.openxmlformats.org/officeDocument/2006/relationships/image" Target="../media/image2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1.jpeg"/><Relationship Id="rId5" Type="http://schemas.openxmlformats.org/officeDocument/2006/relationships/image" Target="../media/image210.jpeg"/><Relationship Id="rId10" Type="http://schemas.openxmlformats.org/officeDocument/2006/relationships/image" Target="../media/image223.jpeg"/><Relationship Id="rId4" Type="http://schemas.openxmlformats.org/officeDocument/2006/relationships/image" Target="../media/image209.jpeg"/><Relationship Id="rId9" Type="http://schemas.openxmlformats.org/officeDocument/2006/relationships/image" Target="../media/image222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jpeg"/><Relationship Id="rId3" Type="http://schemas.openxmlformats.org/officeDocument/2006/relationships/image" Target="../media/image209.jpeg"/><Relationship Id="rId7" Type="http://schemas.openxmlformats.org/officeDocument/2006/relationships/image" Target="../media/image226.jpeg"/><Relationship Id="rId2" Type="http://schemas.openxmlformats.org/officeDocument/2006/relationships/image" Target="../media/image2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5.jpeg"/><Relationship Id="rId5" Type="http://schemas.openxmlformats.org/officeDocument/2006/relationships/image" Target="../media/image211.jpeg"/><Relationship Id="rId4" Type="http://schemas.openxmlformats.org/officeDocument/2006/relationships/image" Target="../media/image210.jpeg"/><Relationship Id="rId9" Type="http://schemas.openxmlformats.org/officeDocument/2006/relationships/image" Target="../media/image228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jpeg"/><Relationship Id="rId3" Type="http://schemas.openxmlformats.org/officeDocument/2006/relationships/image" Target="../media/image209.jpeg"/><Relationship Id="rId7" Type="http://schemas.openxmlformats.org/officeDocument/2006/relationships/image" Target="../media/image2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9.jpeg"/><Relationship Id="rId11" Type="http://schemas.openxmlformats.org/officeDocument/2006/relationships/image" Target="../media/image234.jpeg"/><Relationship Id="rId5" Type="http://schemas.openxmlformats.org/officeDocument/2006/relationships/image" Target="../media/image211.jpeg"/><Relationship Id="rId10" Type="http://schemas.openxmlformats.org/officeDocument/2006/relationships/image" Target="../media/image233.jpeg"/><Relationship Id="rId4" Type="http://schemas.openxmlformats.org/officeDocument/2006/relationships/image" Target="../media/image210.jpeg"/><Relationship Id="rId9" Type="http://schemas.openxmlformats.org/officeDocument/2006/relationships/image" Target="../media/image2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jpeg"/><Relationship Id="rId3" Type="http://schemas.openxmlformats.org/officeDocument/2006/relationships/image" Target="../media/image235.jpeg"/><Relationship Id="rId7" Type="http://schemas.openxmlformats.org/officeDocument/2006/relationships/image" Target="../media/image2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8.jpeg"/><Relationship Id="rId5" Type="http://schemas.openxmlformats.org/officeDocument/2006/relationships/image" Target="../media/image237.jpeg"/><Relationship Id="rId10" Type="http://schemas.openxmlformats.org/officeDocument/2006/relationships/image" Target="../media/image242.jpeg"/><Relationship Id="rId4" Type="http://schemas.openxmlformats.org/officeDocument/2006/relationships/image" Target="../media/image236.jpeg"/><Relationship Id="rId9" Type="http://schemas.openxmlformats.org/officeDocument/2006/relationships/image" Target="../media/image241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jpeg"/><Relationship Id="rId3" Type="http://schemas.openxmlformats.org/officeDocument/2006/relationships/image" Target="../media/image243.jpeg"/><Relationship Id="rId7" Type="http://schemas.openxmlformats.org/officeDocument/2006/relationships/image" Target="../media/image2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6.jpeg"/><Relationship Id="rId5" Type="http://schemas.openxmlformats.org/officeDocument/2006/relationships/image" Target="../media/image245.jpeg"/><Relationship Id="rId10" Type="http://schemas.openxmlformats.org/officeDocument/2006/relationships/image" Target="../media/image250.jpeg"/><Relationship Id="rId4" Type="http://schemas.openxmlformats.org/officeDocument/2006/relationships/image" Target="../media/image244.jpeg"/><Relationship Id="rId9" Type="http://schemas.openxmlformats.org/officeDocument/2006/relationships/image" Target="../media/image249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jpeg"/><Relationship Id="rId3" Type="http://schemas.openxmlformats.org/officeDocument/2006/relationships/image" Target="../media/image251.jpeg"/><Relationship Id="rId7" Type="http://schemas.openxmlformats.org/officeDocument/2006/relationships/image" Target="../media/image2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4.jpeg"/><Relationship Id="rId5" Type="http://schemas.openxmlformats.org/officeDocument/2006/relationships/image" Target="../media/image253.jpeg"/><Relationship Id="rId10" Type="http://schemas.openxmlformats.org/officeDocument/2006/relationships/image" Target="../media/image258.jpeg"/><Relationship Id="rId4" Type="http://schemas.openxmlformats.org/officeDocument/2006/relationships/image" Target="../media/image252.jpeg"/><Relationship Id="rId9" Type="http://schemas.openxmlformats.org/officeDocument/2006/relationships/image" Target="../media/image257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jpeg"/><Relationship Id="rId3" Type="http://schemas.openxmlformats.org/officeDocument/2006/relationships/image" Target="../media/image259.jpeg"/><Relationship Id="rId7" Type="http://schemas.openxmlformats.org/officeDocument/2006/relationships/image" Target="../media/image2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2.jpeg"/><Relationship Id="rId5" Type="http://schemas.openxmlformats.org/officeDocument/2006/relationships/image" Target="../media/image261.jpeg"/><Relationship Id="rId10" Type="http://schemas.openxmlformats.org/officeDocument/2006/relationships/image" Target="../media/image266.jpeg"/><Relationship Id="rId4" Type="http://schemas.openxmlformats.org/officeDocument/2006/relationships/image" Target="../media/image260.jpeg"/><Relationship Id="rId9" Type="http://schemas.openxmlformats.org/officeDocument/2006/relationships/image" Target="../media/image265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jpeg"/><Relationship Id="rId3" Type="http://schemas.openxmlformats.org/officeDocument/2006/relationships/image" Target="../media/image267.jpeg"/><Relationship Id="rId7" Type="http://schemas.openxmlformats.org/officeDocument/2006/relationships/image" Target="../media/image27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0.jpeg"/><Relationship Id="rId5" Type="http://schemas.openxmlformats.org/officeDocument/2006/relationships/image" Target="../media/image269.jpeg"/><Relationship Id="rId10" Type="http://schemas.openxmlformats.org/officeDocument/2006/relationships/image" Target="../media/image274.jpeg"/><Relationship Id="rId4" Type="http://schemas.openxmlformats.org/officeDocument/2006/relationships/image" Target="../media/image268.jpeg"/><Relationship Id="rId9" Type="http://schemas.openxmlformats.org/officeDocument/2006/relationships/image" Target="../media/image273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jpeg"/><Relationship Id="rId3" Type="http://schemas.openxmlformats.org/officeDocument/2006/relationships/image" Target="../media/image275.jpeg"/><Relationship Id="rId7" Type="http://schemas.openxmlformats.org/officeDocument/2006/relationships/image" Target="../media/image27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8.jpeg"/><Relationship Id="rId5" Type="http://schemas.openxmlformats.org/officeDocument/2006/relationships/image" Target="../media/image277.jpeg"/><Relationship Id="rId10" Type="http://schemas.openxmlformats.org/officeDocument/2006/relationships/image" Target="../media/image282.jpeg"/><Relationship Id="rId4" Type="http://schemas.openxmlformats.org/officeDocument/2006/relationships/image" Target="../media/image276.jpeg"/><Relationship Id="rId9" Type="http://schemas.openxmlformats.org/officeDocument/2006/relationships/image" Target="../media/image281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jpeg"/><Relationship Id="rId3" Type="http://schemas.openxmlformats.org/officeDocument/2006/relationships/image" Target="../media/image283.jpeg"/><Relationship Id="rId7" Type="http://schemas.openxmlformats.org/officeDocument/2006/relationships/image" Target="../media/image28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6.jpeg"/><Relationship Id="rId5" Type="http://schemas.openxmlformats.org/officeDocument/2006/relationships/image" Target="../media/image285.jpeg"/><Relationship Id="rId10" Type="http://schemas.openxmlformats.org/officeDocument/2006/relationships/image" Target="../media/image290.jpeg"/><Relationship Id="rId4" Type="http://schemas.openxmlformats.org/officeDocument/2006/relationships/image" Target="../media/image284.jpeg"/><Relationship Id="rId9" Type="http://schemas.openxmlformats.org/officeDocument/2006/relationships/image" Target="../media/image289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jpeg"/><Relationship Id="rId3" Type="http://schemas.openxmlformats.org/officeDocument/2006/relationships/image" Target="../media/image291.jpeg"/><Relationship Id="rId7" Type="http://schemas.openxmlformats.org/officeDocument/2006/relationships/image" Target="../media/image29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4.jpeg"/><Relationship Id="rId5" Type="http://schemas.openxmlformats.org/officeDocument/2006/relationships/image" Target="../media/image293.jpeg"/><Relationship Id="rId10" Type="http://schemas.openxmlformats.org/officeDocument/2006/relationships/image" Target="../media/image298.jpeg"/><Relationship Id="rId4" Type="http://schemas.openxmlformats.org/officeDocument/2006/relationships/image" Target="../media/image292.jpeg"/><Relationship Id="rId9" Type="http://schemas.openxmlformats.org/officeDocument/2006/relationships/image" Target="../media/image29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7000875" y="785813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20.06.2016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16387" name="Рисунок 7" descr="Untitled-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1438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7572375" y="642938"/>
            <a:ext cx="1236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18.07.2016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ine 1"/>
          <p:cNvSpPr/>
          <p:nvPr/>
        </p:nvSpPr>
        <p:spPr>
          <a:xfrm flipH="1">
            <a:off x="4572000" y="6858000"/>
            <a:ext cx="71438" cy="142875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2"/>
          <p:cNvSpPr/>
          <p:nvPr/>
        </p:nvSpPr>
        <p:spPr>
          <a:xfrm>
            <a:off x="1857375" y="1714500"/>
            <a:ext cx="6115050" cy="971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Коллекция </a:t>
            </a:r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Classic Premium</a:t>
            </a:r>
            <a:endParaRPr sz="4000"/>
          </a:p>
        </p:txBody>
      </p:sp>
      <p:sp>
        <p:nvSpPr>
          <p:cNvPr id="8" name="CustomShape 4"/>
          <p:cNvSpPr/>
          <p:nvPr/>
        </p:nvSpPr>
        <p:spPr>
          <a:xfrm>
            <a:off x="7786688" y="134938"/>
            <a:ext cx="1531937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Серия 100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928688" y="642938"/>
            <a:ext cx="2928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Двери классического дизайна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ine 3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83" name="TextBox 18"/>
          <p:cNvSpPr txBox="1">
            <a:spLocks noChangeArrowheads="1"/>
          </p:cNvSpPr>
          <p:nvPr/>
        </p:nvSpPr>
        <p:spPr bwMode="auto">
          <a:xfrm>
            <a:off x="1000125" y="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20484" name="TextBox 19"/>
          <p:cNvSpPr txBox="1">
            <a:spLocks noChangeArrowheads="1"/>
          </p:cNvSpPr>
          <p:nvPr/>
        </p:nvSpPr>
        <p:spPr bwMode="auto">
          <a:xfrm>
            <a:off x="7858125" y="21431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100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5" name="TextBox 20"/>
          <p:cNvSpPr txBox="1">
            <a:spLocks noChangeArrowheads="1"/>
          </p:cNvSpPr>
          <p:nvPr/>
        </p:nvSpPr>
        <p:spPr bwMode="auto">
          <a:xfrm>
            <a:off x="1000124" y="214313"/>
            <a:ext cx="3214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Classic Premium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614363" y="2262188"/>
            <a:ext cx="7772400" cy="1470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56693"/>
              </p:ext>
            </p:extLst>
          </p:nvPr>
        </p:nvGraphicFramePr>
        <p:xfrm>
          <a:off x="2357438" y="1017588"/>
          <a:ext cx="1785950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37222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Bergamo </a:t>
                      </a:r>
                      <a:r>
                        <a:rPr lang="ru-RU" sz="12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0.01.04.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36025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48298"/>
              </p:ext>
            </p:extLst>
          </p:nvPr>
        </p:nvGraphicFramePr>
        <p:xfrm>
          <a:off x="7000875" y="989013"/>
          <a:ext cx="1785950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37222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Bergamo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100.02.04.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42075 руб</a:t>
                      </a:r>
                      <a:r>
                        <a:rPr lang="ru-RU" sz="1200" dirty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42844" y="5429250"/>
          <a:ext cx="4214842" cy="57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08"/>
                <a:gridCol w="2071734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: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фрез. П-21,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, цвет «Белый»</a:t>
                      </a:r>
                      <a:endParaRPr lang="ru-RU" sz="8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Внутри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: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фрез. П-21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, цвет «Белый»</a:t>
                      </a:r>
                      <a:endParaRPr lang="ru-RU" sz="8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818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коробки – муар «Белый», фурнитура: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хром, портал Лого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13" name="TextBox 25"/>
          <p:cNvSpPr txBox="1">
            <a:spLocks noChangeArrowheads="1"/>
          </p:cNvSpPr>
          <p:nvPr/>
        </p:nvSpPr>
        <p:spPr bwMode="auto">
          <a:xfrm>
            <a:off x="176213" y="1060450"/>
            <a:ext cx="110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Бергамо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4786314" y="5429250"/>
          <a:ext cx="4286248" cy="57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39"/>
                <a:gridCol w="2143109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: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фрез. П-21,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, цвет «Белый»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Внутри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: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фрез. П-21,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818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коробки – муар «Белый», фурнитура: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хром, портал Лого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2" descr="C:\Users\Marketing2\Desktop\Бергамо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629000"/>
            <a:ext cx="1800000" cy="3600000"/>
          </a:xfrm>
          <a:prstGeom prst="rect">
            <a:avLst/>
          </a:prstGeom>
          <a:noFill/>
        </p:spPr>
      </p:pic>
      <p:pic>
        <p:nvPicPr>
          <p:cNvPr id="26" name="Picture 2" descr="C:\Users\Marketing2\Desktop\Бергамо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629000"/>
            <a:ext cx="1800000" cy="3600000"/>
          </a:xfrm>
          <a:prstGeom prst="rect">
            <a:avLst/>
          </a:prstGeom>
          <a:noFill/>
        </p:spPr>
      </p:pic>
      <p:pic>
        <p:nvPicPr>
          <p:cNvPr id="27" name="Picture 2" descr="C:\Users\Marketing2\Desktop\Бергамо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86578" y="1629000"/>
            <a:ext cx="1800000" cy="3600000"/>
          </a:xfrm>
          <a:prstGeom prst="rect">
            <a:avLst/>
          </a:prstGeom>
          <a:noFill/>
        </p:spPr>
      </p:pic>
      <p:pic>
        <p:nvPicPr>
          <p:cNvPr id="28" name="Picture 2" descr="C:\Users\Marketing2\Desktop\Бергамо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58280" y="1629000"/>
            <a:ext cx="18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Line 2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75" name="TextBox 20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28676" name="TextBox 21"/>
          <p:cNvSpPr txBox="1">
            <a:spLocks noChangeArrowheads="1"/>
          </p:cNvSpPr>
          <p:nvPr/>
        </p:nvSpPr>
        <p:spPr bwMode="auto">
          <a:xfrm>
            <a:off x="7786688" y="1428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28677" name="TextBox 26"/>
          <p:cNvSpPr txBox="1">
            <a:spLocks noChangeArrowheads="1"/>
          </p:cNvSpPr>
          <p:nvPr/>
        </p:nvSpPr>
        <p:spPr bwMode="auto">
          <a:xfrm>
            <a:off x="1000125" y="214313"/>
            <a:ext cx="335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 Premium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214282" y="928688"/>
          <a:ext cx="200026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Лувр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02936"/>
              </p:ext>
            </p:extLst>
          </p:nvPr>
        </p:nvGraphicFramePr>
        <p:xfrm>
          <a:off x="2428875" y="995363"/>
          <a:ext cx="185738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27964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Louvre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100.01.04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7964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72600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14313" y="5308600"/>
          <a:ext cx="4071966" cy="54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491"/>
                <a:gridCol w="2001475"/>
              </a:tblGrid>
              <a:tr h="28575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фрез.К-8,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золото,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фрез.К-8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золото, лак</a:t>
                      </a: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818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«Белый»,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золото, 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портал Византия</a:t>
                      </a:r>
                      <a:endParaRPr lang="ru-RU" sz="8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7000875" y="995363"/>
          <a:ext cx="185738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27964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Louvre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100.02.04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7964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72600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4786313" y="5308600"/>
          <a:ext cx="4071966" cy="54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491"/>
                <a:gridCol w="2001475"/>
              </a:tblGrid>
              <a:tr h="28575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фрез.К-8,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серебро,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фрез.К-8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серебро, лак</a:t>
                      </a: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818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«Белый»,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хром, 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портал Византия</a:t>
                      </a:r>
                      <a:endParaRPr lang="ru-RU" sz="8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722" name="TextBox 14"/>
          <p:cNvSpPr txBox="1">
            <a:spLocks noChangeArrowheads="1"/>
          </p:cNvSpPr>
          <p:nvPr/>
        </p:nvSpPr>
        <p:spPr bwMode="auto">
          <a:xfrm>
            <a:off x="4643438" y="620713"/>
            <a:ext cx="4214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Модель доступна к заказу с 11-го июля</a:t>
            </a:r>
          </a:p>
        </p:txBody>
      </p:sp>
      <p:pic>
        <p:nvPicPr>
          <p:cNvPr id="28723" name="Picture 54" descr="ВН лувр"/>
          <p:cNvPicPr>
            <a:picLocks noChangeArrowheads="1"/>
          </p:cNvPicPr>
          <p:nvPr/>
        </p:nvPicPr>
        <p:blipFill>
          <a:blip r:embed="rId2" cstate="email">
            <a:lum bright="16000"/>
          </a:blip>
          <a:srcRect/>
          <a:stretch>
            <a:fillRect/>
          </a:stretch>
        </p:blipFill>
        <p:spPr bwMode="auto">
          <a:xfrm>
            <a:off x="2357438" y="161448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Server\Рабочие папки\МАРКЕТИНГ\КАТАЛОГ 2016\двери 100 Ия\Новая папка\СН Лувр.jpg"/>
          <p:cNvPicPr>
            <a:picLocks noChangeArrowheads="1"/>
          </p:cNvPicPr>
          <p:nvPr/>
        </p:nvPicPr>
        <p:blipFill>
          <a:blip r:embed="rId3" cstate="email">
            <a:lum bright="16000"/>
          </a:blip>
          <a:srcRect/>
          <a:stretch>
            <a:fillRect/>
          </a:stretch>
        </p:blipFill>
        <p:spPr bwMode="auto">
          <a:xfrm>
            <a:off x="214282" y="1428736"/>
            <a:ext cx="2106000" cy="378621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000875" y="1643063"/>
            <a:ext cx="1800225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Ожидается фото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29188" y="1643063"/>
            <a:ext cx="1800225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Ожидается фото</a:t>
            </a:r>
            <a:endParaRPr lang="ru-RU" dirty="0"/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Line 2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99" name="TextBox 20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29700" name="TextBox 21"/>
          <p:cNvSpPr txBox="1">
            <a:spLocks noChangeArrowheads="1"/>
          </p:cNvSpPr>
          <p:nvPr/>
        </p:nvSpPr>
        <p:spPr bwMode="auto">
          <a:xfrm>
            <a:off x="7786688" y="1428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29701" name="TextBox 26"/>
          <p:cNvSpPr txBox="1">
            <a:spLocks noChangeArrowheads="1"/>
          </p:cNvSpPr>
          <p:nvPr/>
        </p:nvSpPr>
        <p:spPr bwMode="auto">
          <a:xfrm>
            <a:off x="1000125" y="214313"/>
            <a:ext cx="335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 Premium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42875" y="928688"/>
          <a:ext cx="200026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Монако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932224"/>
              </p:ext>
            </p:extLst>
          </p:nvPr>
        </p:nvGraphicFramePr>
        <p:xfrm>
          <a:off x="2428875" y="995363"/>
          <a:ext cx="185738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27964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Monaco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100.01.04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7964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57200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14313" y="5308600"/>
          <a:ext cx="4071966" cy="54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491"/>
                <a:gridCol w="2001475"/>
              </a:tblGrid>
              <a:tr h="28575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фрез.К-9,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серебро,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фрез.К-9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серебро, лак</a:t>
                      </a: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818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«Белый»,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хром, портал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Классик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000875" y="1643063"/>
            <a:ext cx="1800225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Ожидается фото</a:t>
            </a:r>
            <a:endParaRPr lang="ru-RU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7000875" y="995363"/>
          <a:ext cx="185738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27964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Monaco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100.02.04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7964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57200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929188" y="1643063"/>
            <a:ext cx="1800225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Ожидается фото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857750" y="5286375"/>
          <a:ext cx="4071966" cy="54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491"/>
                <a:gridCol w="2001475"/>
              </a:tblGrid>
              <a:tr h="28575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фрез.К-9,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золото,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фрез.К-9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золото, лак</a:t>
                      </a: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818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«Белый»,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золото,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портал Классик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746" name="TextBox 14"/>
          <p:cNvSpPr txBox="1">
            <a:spLocks noChangeArrowheads="1"/>
          </p:cNvSpPr>
          <p:nvPr/>
        </p:nvSpPr>
        <p:spPr bwMode="auto">
          <a:xfrm>
            <a:off x="4643438" y="620713"/>
            <a:ext cx="4214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Модель доступна к заказу с 11-го июля</a:t>
            </a:r>
          </a:p>
        </p:txBody>
      </p:sp>
      <p:pic>
        <p:nvPicPr>
          <p:cNvPr id="29747" name="Picture 54" descr="СН DSC_4094"/>
          <p:cNvPicPr>
            <a:picLocks noChangeArrowheads="1"/>
          </p:cNvPicPr>
          <p:nvPr/>
        </p:nvPicPr>
        <p:blipFill>
          <a:blip r:embed="rId2" cstate="email">
            <a:lum bright="7000"/>
          </a:blip>
          <a:srcRect/>
          <a:stretch>
            <a:fillRect/>
          </a:stretch>
        </p:blipFill>
        <p:spPr bwMode="auto">
          <a:xfrm>
            <a:off x="214313" y="1357313"/>
            <a:ext cx="21050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48" name="Picture 53" descr="ВН DSC_4094"/>
          <p:cNvPicPr>
            <a:picLocks noChangeArrowheads="1"/>
          </p:cNvPicPr>
          <p:nvPr/>
        </p:nvPicPr>
        <p:blipFill>
          <a:blip r:embed="rId3" cstate="email">
            <a:lum bright="7000"/>
          </a:blip>
          <a:srcRect/>
          <a:stretch>
            <a:fillRect/>
          </a:stretch>
        </p:blipFill>
        <p:spPr bwMode="auto">
          <a:xfrm>
            <a:off x="2414588" y="161448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\\Server\Рабочие папки\МАРКЕТИНГ\КАТАЛОГ 2016\двери 100 Ия\Спарта\ВН винорит, дуб темн, патина черн_3236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1571625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2" name="Line 2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24" name="TextBox 20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30725" name="TextBox 21"/>
          <p:cNvSpPr txBox="1">
            <a:spLocks noChangeArrowheads="1"/>
          </p:cNvSpPr>
          <p:nvPr/>
        </p:nvSpPr>
        <p:spPr bwMode="auto">
          <a:xfrm>
            <a:off x="7786688" y="1428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30726" name="TextBox 26"/>
          <p:cNvSpPr txBox="1">
            <a:spLocks noChangeArrowheads="1"/>
          </p:cNvSpPr>
          <p:nvPr/>
        </p:nvSpPr>
        <p:spPr bwMode="auto">
          <a:xfrm>
            <a:off x="1000125" y="214313"/>
            <a:ext cx="335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 Premium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42875" y="928688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Спарта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279642"/>
              </p:ext>
            </p:extLst>
          </p:nvPr>
        </p:nvGraphicFramePr>
        <p:xfrm>
          <a:off x="2428875" y="995363"/>
          <a:ext cx="185738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27964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Sparta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100.01.04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7964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47000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7072313" y="3686175"/>
          <a:ext cx="2000232" cy="2018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321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Sparta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100.03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2166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47000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507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ХФ-13,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золотистый», патина черная,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</a:t>
                      </a:r>
                      <a:r>
                        <a:rPr lang="ru-RU" sz="8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Sparta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золотистый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5050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хром, портал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Найс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7072313" y="1095375"/>
          <a:ext cx="2000232" cy="189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321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Sparta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2166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47000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507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ХФ-13,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Sparta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золото, лак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5050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золото, портал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Найс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14313" y="5308600"/>
          <a:ext cx="4071966" cy="54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491"/>
                <a:gridCol w="2001475"/>
              </a:tblGrid>
              <a:tr h="28575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ХФ-13,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Sparta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темный», патина черная, лак</a:t>
                      </a: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818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хром, портал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Найс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79" name="Picture 3" descr="\\Server\Рабочие папки\МАРКЕТИНГ\КАТАЛОГ 2016\двери 100 Ия\Спарта\щит Винорит дуб золотистый+черн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13" y="3636963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2" name="Picture 66" descr="СН винорит дуб темн+черн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428750"/>
            <a:ext cx="19637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4" name="Picture 68" descr="СН винорит дуб темн+черн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1000125"/>
            <a:ext cx="12858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6" name="Picture 70" descr="ВН Винорит Белый+патина золото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13" y="1131888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8" name="Picture 72" descr="СН винорит дуб золотист+черн (3)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8" y="3500438"/>
            <a:ext cx="12858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Line 2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47" name="TextBox 36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31748" name="TextBox 38"/>
          <p:cNvSpPr txBox="1">
            <a:spLocks noChangeArrowheads="1"/>
          </p:cNvSpPr>
          <p:nvPr/>
        </p:nvSpPr>
        <p:spPr bwMode="auto">
          <a:xfrm>
            <a:off x="7786688" y="1428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31749" name="TextBox 39"/>
          <p:cNvSpPr txBox="1">
            <a:spLocks noChangeArrowheads="1"/>
          </p:cNvSpPr>
          <p:nvPr/>
        </p:nvSpPr>
        <p:spPr bwMode="auto">
          <a:xfrm>
            <a:off x="1000125" y="214313"/>
            <a:ext cx="321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 Premium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23850" y="928688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Цезарь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8365"/>
              </p:ext>
            </p:extLst>
          </p:nvPr>
        </p:nvGraphicFramePr>
        <p:xfrm>
          <a:off x="2357438" y="981075"/>
          <a:ext cx="185738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43163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Cezar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100.01.04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3163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41525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285750" y="5308600"/>
          <a:ext cx="4000528" cy="54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431"/>
                <a:gridCol w="2045097"/>
              </a:tblGrid>
              <a:tr h="28575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фрез. ХФ-14,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темный»,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патина черная, лак</a:t>
                      </a: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ХФ-14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«Белый», патина золото, лак</a:t>
                      </a: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818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золото, портал Лого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6929438" y="2698750"/>
          <a:ext cx="2143108" cy="192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031"/>
                <a:gridCol w="1148077"/>
              </a:tblGrid>
              <a:tr h="2321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Cezar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2166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41525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507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ХФ-14,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</a:t>
                      </a:r>
                      <a:r>
                        <a:rPr kumimoji="0" lang="ru-RU" sz="10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«</a:t>
                      </a:r>
                      <a:r>
                        <a:rPr lang="ru-RU" sz="800" b="0" strike="noStrike" spc="-1" noProof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Дуб темный», патина черная,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</a:t>
                      </a:r>
                      <a:r>
                        <a:rPr lang="ru-RU" sz="8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ХФ-14,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</a:t>
                      </a:r>
                      <a:r>
                        <a:rPr kumimoji="0" lang="ru-RU" sz="10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«</a:t>
                      </a:r>
                      <a:r>
                        <a:rPr lang="ru-RU" sz="800" b="0" strike="noStrike" spc="-1" noProof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Дуб темный»,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5050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хром, портал Лого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/>
        </p:nvGraphicFramePr>
        <p:xfrm>
          <a:off x="6929438" y="636588"/>
          <a:ext cx="2143108" cy="189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031"/>
                <a:gridCol w="1148077"/>
              </a:tblGrid>
              <a:tr h="2321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Cezar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2166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41525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507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Снаружи: 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ХФ-14,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седой»,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патина черная, лак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</a:t>
                      </a:r>
                      <a:r>
                        <a:rPr lang="ru-RU" sz="8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ХФ-14,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«Белый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»,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патина серебро,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5050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хром, портал Лого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Таблица 71"/>
          <p:cNvGraphicFramePr>
            <a:graphicFrameLocks noGrp="1"/>
          </p:cNvGraphicFramePr>
          <p:nvPr/>
        </p:nvGraphicFramePr>
        <p:xfrm>
          <a:off x="6929438" y="4808538"/>
          <a:ext cx="2143108" cy="1878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071538"/>
              </a:tblGrid>
              <a:tr h="2321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Cezar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2166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41525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507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ХФ-14,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</a:t>
                      </a:r>
                      <a:r>
                        <a:rPr kumimoji="0" lang="ru-RU" sz="10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«</a:t>
                      </a:r>
                      <a:r>
                        <a:rPr lang="ru-RU" sz="800" b="0" strike="noStrike" spc="-1" noProof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Дуб золотистый», патина черная, лак</a:t>
                      </a:r>
                      <a:endParaRPr lang="ru-RU" sz="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</a:t>
                      </a:r>
                      <a:r>
                        <a:rPr lang="ru-RU" sz="8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ХФ-14,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</a:t>
                      </a:r>
                      <a:r>
                        <a:rPr kumimoji="0" lang="ru-RU" sz="10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«</a:t>
                      </a:r>
                      <a:r>
                        <a:rPr lang="ru-RU" sz="800" b="0" strike="noStrike" spc="-1" noProof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Дуб золотистый»,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5050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хром, портал Лого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1816" name="Picture 2" descr="\\Server\Рабочие папки\МАРКЕТИНГ\КАТАЛОГ 2016\двери 100 Ия\Цезарь\ВН винорит дуб золотист+черн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15013" y="4797425"/>
            <a:ext cx="9715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17" name="Picture 3" descr="\\Server\Рабочие папки\МАРКЕТИНГ\КАТАЛОГ 2016\двери 100 Ия\Цезарь\ВН винорит дуб темн+черн - копия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5013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18" name="Picture 5" descr="\\Server\Рабочие папки\МАРКЕТИНГ\КАТАЛОГ 2016\двери 100 Ия\Цезарь\ВН 13  винорит,белый, патина серебро_3363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18188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22" name="Picture 83" descr="ВН винорит белый+золото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75" y="1557338"/>
            <a:ext cx="18002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23" name="Picture 84" descr="СН винорит дуб темн+черн1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1557338"/>
            <a:ext cx="18002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26" name="Picture 87" descr="СН винорит дуб седой+черн1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5" y="6207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30" name="Picture 91" descr="СН винорит дуб золотист+черн - копия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463" y="47990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\\Server\Рабочие папки\МАРКЕТИНГ\от СЕКРЕТАРЯ\ФОТО для Серия 90\ФОТО КВАРТИРА 90\Цезарь\Цезарь 3\ВН винорит дуб темн+черн - копия.JPG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14876" y="2714620"/>
            <a:ext cx="972000" cy="1944000"/>
          </a:xfrm>
          <a:prstGeom prst="rect">
            <a:avLst/>
          </a:prstGeom>
          <a:noFill/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Line 2"/>
          <p:cNvSpPr/>
          <p:nvPr/>
        </p:nvSpPr>
        <p:spPr>
          <a:xfrm flipH="1">
            <a:off x="4570413" y="0"/>
            <a:ext cx="1587" cy="7215188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42875" y="5214938"/>
          <a:ext cx="428628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36195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фрез. К-4 маленькая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косичка,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золотистый», патина черная, лак</a:t>
                      </a: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К-4 маленькая косичка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«Белый», патина кофе, лак</a:t>
                      </a: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9551">
                <a:tc grid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цвет бронза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3255"/>
              </p:ext>
            </p:extLst>
          </p:nvPr>
        </p:nvGraphicFramePr>
        <p:xfrm>
          <a:off x="2428875" y="965200"/>
          <a:ext cx="1857388" cy="481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9814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Marseille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100.01.04.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AB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185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42900 руб.</a:t>
                      </a: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32789" name="TextBox 14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32790" name="TextBox 15"/>
          <p:cNvSpPr txBox="1">
            <a:spLocks noChangeArrowheads="1"/>
          </p:cNvSpPr>
          <p:nvPr/>
        </p:nvSpPr>
        <p:spPr bwMode="auto">
          <a:xfrm>
            <a:off x="7786688" y="1428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32791" name="TextBox 16"/>
          <p:cNvSpPr txBox="1">
            <a:spLocks noChangeArrowheads="1"/>
          </p:cNvSpPr>
          <p:nvPr/>
        </p:nvSpPr>
        <p:spPr bwMode="auto">
          <a:xfrm>
            <a:off x="1000125" y="214313"/>
            <a:ext cx="3929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 Premium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14313" y="911225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Марсель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858000" y="642938"/>
          <a:ext cx="2214546" cy="1878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198"/>
                <a:gridCol w="1186348"/>
              </a:tblGrid>
              <a:tr h="232166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Marseille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100.02.04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2166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42900 руб.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507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К-4 маленькая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косичка,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седой»,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К-4 маленькая косичка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серебро,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5050">
                <a:tc grid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6858000" y="2701925"/>
          <a:ext cx="2214546" cy="191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6"/>
                <a:gridCol w="1107220"/>
              </a:tblGrid>
              <a:tr h="245831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Marseille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100.03.04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.AB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42900 руб.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4675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К-4 маленькая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косичка,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золотистый»,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 К-4 маленькая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косичка,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золотистый»,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цвет бронза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6858000" y="4786313"/>
          <a:ext cx="2214546" cy="191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6"/>
                <a:gridCol w="1107220"/>
              </a:tblGrid>
              <a:tr h="245831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Marseille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100.04.04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.AB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42900 руб.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4675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фрез. К-4 маленькая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косичка,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 К-4 маленькая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косичка,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золотистый»,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цвет бронза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2840" name="Picture 80" descr="ВН винорит белый+кофе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1506538"/>
            <a:ext cx="18002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41" name="Picture 81" descr="СН винорит дуб золотист+черн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50018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42" name="Picture 84" descr="ВН винорит белый+серебро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620713"/>
            <a:ext cx="9715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43" name="Picture 85" descr="СН винорит дуб седой+черн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620713"/>
            <a:ext cx="9715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44" name="Picture 86" descr="ВН винорит дуб золотист+черн"/>
          <p:cNvPicPr>
            <a:picLocks noChangeArrowheads="1"/>
          </p:cNvPicPr>
          <p:nvPr/>
        </p:nvPicPr>
        <p:blipFill>
          <a:blip r:embed="rId6" cstate="email">
            <a:lum bright="6000"/>
          </a:blip>
          <a:srcRect/>
          <a:stretch>
            <a:fillRect/>
          </a:stretch>
        </p:blipFill>
        <p:spPr bwMode="auto">
          <a:xfrm>
            <a:off x="5795963" y="2714620"/>
            <a:ext cx="9715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45" name="Picture 87" descr="СН винорит дуб золотист+черн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463" y="2714625"/>
            <a:ext cx="9715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46" name="Picture 88" descr="ВН винорит, дуб темн, патина черн щит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95963" y="4797425"/>
            <a:ext cx="9715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47" name="Picture 89" descr="СН винорит дуб темн+черн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16463" y="4786313"/>
            <a:ext cx="9715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14313" y="5286375"/>
          <a:ext cx="4214842" cy="762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214578"/>
              </a:tblGrid>
              <a:tr h="50006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фрез. К-2 маленькая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косичка,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«Белый», патина серебро, лак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К-7 большая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косичка+зеркало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«Белый», патина серебро, лак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19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Цвет коробки – муар «Белый», фурнитура: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397275"/>
              </p:ext>
            </p:extLst>
          </p:nvPr>
        </p:nvGraphicFramePr>
        <p:xfrm>
          <a:off x="2416801" y="1017286"/>
          <a:ext cx="1697355" cy="481330"/>
        </p:xfrm>
        <a:graphic>
          <a:graphicData uri="http://schemas.openxmlformats.org/drawingml/2006/table">
            <a:tbl>
              <a:tblPr/>
              <a:tblGrid>
                <a:gridCol w="1697355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Viscount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 100.01.04.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ACh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46200 руб.</a:t>
                      </a:r>
                      <a:endParaRPr lang="ru-RU" sz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3" name="TextBox 20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Двери классического дизайна</a:t>
            </a:r>
          </a:p>
        </p:txBody>
      </p:sp>
      <p:sp>
        <p:nvSpPr>
          <p:cNvPr id="33814" name="TextBox 21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Серия 100</a:t>
            </a:r>
          </a:p>
        </p:txBody>
      </p:sp>
      <p:sp>
        <p:nvSpPr>
          <p:cNvPr id="33815" name="TextBox 26"/>
          <p:cNvSpPr txBox="1">
            <a:spLocks noChangeArrowheads="1"/>
          </p:cNvSpPr>
          <p:nvPr/>
        </p:nvSpPr>
        <p:spPr bwMode="auto">
          <a:xfrm>
            <a:off x="1000125" y="21431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Коллекция </a:t>
            </a:r>
            <a:r>
              <a:rPr lang="en-US">
                <a:solidFill>
                  <a:schemeClr val="bg1"/>
                </a:solidFill>
              </a:rPr>
              <a:t>Classic Premium</a:t>
            </a:r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14313" y="857250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Виконт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964363" y="3429000"/>
          <a:ext cx="2107531" cy="2012633"/>
        </p:xfrm>
        <a:graphic>
          <a:graphicData uri="http://schemas.openxmlformats.org/drawingml/2006/table">
            <a:tbl>
              <a:tblPr/>
              <a:tblGrid>
                <a:gridCol w="1054521"/>
                <a:gridCol w="1053010"/>
              </a:tblGrid>
              <a:tr h="246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Viscount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 100.03.04.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AG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063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45100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Снаружи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фрез. К-2 маленькая косичка,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SteelTex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, цвет «Дуб темный», патина черная, лак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Внутри: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фрез. К-7 большая косичка+зеркало,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SteelTex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, цвет «Белый», патина золото, лак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Цвет коробки – муар «Коричневый», фурнитура: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Armadillo,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цвет золото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75938"/>
              </p:ext>
            </p:extLst>
          </p:nvPr>
        </p:nvGraphicFramePr>
        <p:xfrm>
          <a:off x="6964363" y="1000125"/>
          <a:ext cx="2107531" cy="191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816"/>
                <a:gridCol w="1053715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Viscount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100.02.04.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45100 руб.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4675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К-2 маленькая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косичка,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К-7 большая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косичка+зеркало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3850" name="Picture 2" descr="\\Server\Рабочие папки\МАРКЕТИНГ\КАТАЛОГ 2016\двери 100 Ия\Виконт\ВН винорит белый+серебро)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43150" y="1543050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51" name="Picture 2" descr="\\Server\Рабочие папки\МАРКЕТИНГ\КАТАЛОГ 2016\двери 100 Ия\Виконт\ВН винорит дуб темн+черн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40413" y="1000125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55" name="Picture 67" descr="СН винорит белый+серебро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" y="1558925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57" name="Picture 70" descr="СН винорит дуб темн+черн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97413" y="981075"/>
            <a:ext cx="1079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58" name="Picture 71" descr="СН винорит дуб темн+черн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97413" y="3430588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60" name="Picture 73" descr="ВН винорит белый+золото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49938" y="3430588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1142206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Line 1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19" name="TextBox 20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34820" name="TextBox 25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34821" name="TextBox 31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2225" y="857250"/>
          <a:ext cx="164304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Барон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88" y="5280025"/>
          <a:ext cx="4071965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460"/>
                <a:gridCol w="2001505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Л-1,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«Слоновая кость», патина золото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 Л-1,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«Слоновая кость», патина золото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«Слоновая кость»,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золото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365862"/>
              </p:ext>
            </p:extLst>
          </p:nvPr>
        </p:nvGraphicFramePr>
        <p:xfrm>
          <a:off x="2428875" y="895350"/>
          <a:ext cx="185738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7222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Baron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53350 руб.</a:t>
                      </a: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000875" y="895350"/>
          <a:ext cx="185738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7222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Baron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53350 руб.</a:t>
                      </a: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857750" y="5286375"/>
          <a:ext cx="4071965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460"/>
                <a:gridCol w="2001505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Л-1,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серебро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 Л-1,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серебро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«Белый»,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864" name="TextBox 14"/>
          <p:cNvSpPr txBox="1">
            <a:spLocks noChangeArrowheads="1"/>
          </p:cNvSpPr>
          <p:nvPr/>
        </p:nvSpPr>
        <p:spPr bwMode="auto">
          <a:xfrm>
            <a:off x="4643438" y="571500"/>
            <a:ext cx="4214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/>
          </a:p>
        </p:txBody>
      </p:sp>
      <p:pic>
        <p:nvPicPr>
          <p:cNvPr id="34865" name="Picture 2" descr="\\Server\Рабочие папки\МАРКЕТИНГ\КАТАЛОГ 2016\двери 100 Ия\1\Валенсия\Валенсия 1\ВН слоновая кость ,патина золото_3601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1535113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7" name="Picture 3" descr="\\Server\Рабочие папки\МАРКЕТИНГ\КАТАЛОГ 2016\двери 100 Ия\1\Валенсия\Валенсия 2\ВН белый, патина серебро_3594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13" y="1571625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9" name="Picture 55" descr="СН слоновая кость ,патина золото_3601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4175" y="1543050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1" name="Picture 57" descr="СН белый, патина серебро_3594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155733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83404"/>
              </p:ext>
            </p:extLst>
          </p:nvPr>
        </p:nvGraphicFramePr>
        <p:xfrm>
          <a:off x="2286000" y="857250"/>
          <a:ext cx="1857390" cy="481330"/>
        </p:xfrm>
        <a:graphic>
          <a:graphicData uri="http://schemas.openxmlformats.org/drawingml/2006/table">
            <a:tbl>
              <a:tblPr/>
              <a:tblGrid>
                <a:gridCol w="185739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Old London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 100.01.0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4.AG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Sans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42350 руб.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51" name="TextBox 18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35852" name="TextBox 25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35853" name="TextBox 27"/>
          <p:cNvSpPr txBox="1">
            <a:spLocks noChangeArrowheads="1"/>
          </p:cNvSpPr>
          <p:nvPr/>
        </p:nvSpPr>
        <p:spPr bwMode="auto">
          <a:xfrm>
            <a:off x="1000125" y="214313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 Premium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8" y="785813"/>
          <a:ext cx="207170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Старый Лондон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14313" y="5286375"/>
          <a:ext cx="421484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686"/>
                <a:gridCol w="2032156"/>
              </a:tblGrid>
              <a:tr h="37092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фрез. Л-1,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темный», патина черная, лак</a:t>
                      </a:r>
                      <a:endParaRPr lang="ru-RU" sz="800" b="0" dirty="0" smtClean="0"/>
                    </a:p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Л-1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«Белый», патина золото, лак</a:t>
                      </a: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2014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золото</a:t>
                      </a:r>
                    </a:p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998520"/>
              </p:ext>
            </p:extLst>
          </p:nvPr>
        </p:nvGraphicFramePr>
        <p:xfrm>
          <a:off x="6929438" y="890588"/>
          <a:ext cx="2143108" cy="191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05"/>
                <a:gridCol w="1071503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Old London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37400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4675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Л-1,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«Серый полярный»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Л-1,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Экошпон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цвет «Пломбир»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6929438" y="3411538"/>
          <a:ext cx="2143108" cy="191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05"/>
                <a:gridCol w="1071503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Old London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42350 руб.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4675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фрез. Л-1,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Л-1,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5898" name="Picture 2" descr="\\Server\Рабочие папки\МАРКЕТИНГ\КАТАЛОГ 2016\двери 100 Ия\Старый Лондон\ВН СЛ-1 (пломбир)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38" y="876300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99" name="Picture 3" descr="\\Server\Рабочие папки\МАРКЕТИНГ\КАТАЛОГ 2016\двери 100 Ия\ВН винорит дуб темн+черн)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38" y="3411538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02" name="Picture 66" descr="ВН винорит белый+золото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75" y="1484313"/>
            <a:ext cx="18002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03" name="Picture 67" descr="СН винорит дуб темн+черн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1484313"/>
            <a:ext cx="18002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06" name="Picture 70" descr="СН СЛ-1 (серый полярный)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35500" y="857250"/>
            <a:ext cx="1079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08" name="Picture 72" descr="СН винорит дуб темн+черн (2)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5025" y="3413125"/>
            <a:ext cx="1079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37005"/>
          <a:ext cx="9143999" cy="657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785"/>
                <a:gridCol w="2735816"/>
                <a:gridCol w="3893398"/>
              </a:tblGrid>
              <a:tr h="2891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Содержание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22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Двери классического дизайна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31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Коллекция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02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libri" pitchFamily="34" charset="0"/>
                          <a:cs typeface="Calibri" pitchFamily="34" charset="0"/>
                        </a:rPr>
                        <a:t>-Богема</a:t>
                      </a:r>
                      <a:r>
                        <a:rPr lang="ru-RU" sz="1000" baseline="0" dirty="0" smtClean="0">
                          <a:latin typeface="Calibri" pitchFamily="34" charset="0"/>
                          <a:cs typeface="Calibri" pitchFamily="34" charset="0"/>
                        </a:rPr>
                        <a:t>  (</a:t>
                      </a:r>
                      <a:r>
                        <a:rPr lang="en-US" sz="1000" dirty="0" err="1" smtClean="0">
                          <a:latin typeface="Calibri" pitchFamily="34" charset="0"/>
                          <a:cs typeface="Calibri" pitchFamily="34" charset="0"/>
                        </a:rPr>
                        <a:t>Bohema</a:t>
                      </a:r>
                      <a:r>
                        <a:rPr lang="ru-RU" sz="1000" dirty="0" smtClean="0">
                          <a:latin typeface="Calibri" pitchFamily="34" charset="0"/>
                          <a:cs typeface="Calibri" pitchFamily="34" charset="0"/>
                        </a:rPr>
                        <a:t>)     -стр. 4</a:t>
                      </a:r>
                    </a:p>
                    <a:p>
                      <a:r>
                        <a:rPr lang="ru-RU" sz="10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ru-RU" sz="1000" dirty="0" err="1" smtClean="0">
                          <a:latin typeface="Calibri" pitchFamily="34" charset="0"/>
                          <a:cs typeface="Calibri" pitchFamily="34" charset="0"/>
                        </a:rPr>
                        <a:t>Версаче</a:t>
                      </a:r>
                      <a:r>
                        <a:rPr lang="en-US" sz="1000" dirty="0" smtClean="0">
                          <a:latin typeface="Calibri" pitchFamily="34" charset="0"/>
                          <a:cs typeface="Calibri" pitchFamily="34" charset="0"/>
                        </a:rPr>
                        <a:t> (Versace)</a:t>
                      </a:r>
                      <a:r>
                        <a:rPr lang="ru-RU" sz="1000" dirty="0" smtClean="0">
                          <a:latin typeface="Calibri" pitchFamily="34" charset="0"/>
                          <a:cs typeface="Calibri" pitchFamily="34" charset="0"/>
                        </a:rPr>
                        <a:t>     -стр. 5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dirty="0" err="1" smtClean="0">
                          <a:latin typeface="Calibri" pitchFamily="34" charset="0"/>
                          <a:cs typeface="Calibri" pitchFamily="34" charset="0"/>
                        </a:rPr>
                        <a:t>Милано</a:t>
                      </a:r>
                      <a:r>
                        <a:rPr lang="en-US" sz="1000" dirty="0" smtClean="0">
                          <a:latin typeface="Calibri" pitchFamily="34" charset="0"/>
                          <a:cs typeface="Calibri" pitchFamily="34" charset="0"/>
                        </a:rPr>
                        <a:t> (Milano)</a:t>
                      </a:r>
                      <a:r>
                        <a:rPr lang="ru-RU" sz="1000" dirty="0" smtClean="0">
                          <a:latin typeface="Calibri" pitchFamily="34" charset="0"/>
                          <a:cs typeface="Calibri" pitchFamily="34" charset="0"/>
                        </a:rPr>
                        <a:t>       -стр. 6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000" dirty="0" smtClean="0">
                          <a:latin typeface="Calibri" pitchFamily="34" charset="0"/>
                          <a:cs typeface="Calibri" pitchFamily="34" charset="0"/>
                        </a:rPr>
                        <a:t>Луна</a:t>
                      </a:r>
                      <a:r>
                        <a:rPr lang="ru-RU" sz="1000" baseline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000" baseline="0" dirty="0" smtClean="0">
                          <a:latin typeface="Calibri" pitchFamily="34" charset="0"/>
                          <a:cs typeface="Calibri" pitchFamily="34" charset="0"/>
                        </a:rPr>
                        <a:t>Luna)</a:t>
                      </a:r>
                      <a:r>
                        <a:rPr lang="ru-RU" sz="1000" baseline="0" dirty="0" smtClean="0">
                          <a:latin typeface="Calibri" pitchFamily="34" charset="0"/>
                          <a:cs typeface="Calibri" pitchFamily="34" charset="0"/>
                        </a:rPr>
                        <a:t>               </a:t>
                      </a:r>
                      <a:r>
                        <a:rPr lang="ru-RU" sz="1000" dirty="0" smtClean="0">
                          <a:latin typeface="Calibri" pitchFamily="34" charset="0"/>
                          <a:cs typeface="Calibri" pitchFamily="34" charset="0"/>
                        </a:rPr>
                        <a:t>-стр.  7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dirty="0" smtClean="0">
                          <a:latin typeface="Calibri" pitchFamily="34" charset="0"/>
                          <a:cs typeface="Calibri" pitchFamily="34" charset="0"/>
                        </a:rPr>
                        <a:t>Рафаэль</a:t>
                      </a:r>
                      <a:r>
                        <a:rPr lang="en-US" sz="1000" dirty="0" smtClean="0">
                          <a:latin typeface="Calibri" pitchFamily="34" charset="0"/>
                          <a:cs typeface="Calibri" pitchFamily="34" charset="0"/>
                        </a:rPr>
                        <a:t> (Rafael)</a:t>
                      </a:r>
                      <a:r>
                        <a:rPr lang="ru-RU" sz="1000" dirty="0" smtClean="0">
                          <a:latin typeface="Calibri" pitchFamily="34" charset="0"/>
                          <a:cs typeface="Calibri" pitchFamily="34" charset="0"/>
                        </a:rPr>
                        <a:t>      -стр.  8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dirty="0" smtClean="0">
                          <a:latin typeface="Calibri" pitchFamily="34" charset="0"/>
                          <a:cs typeface="Calibri" pitchFamily="34" charset="0"/>
                        </a:rPr>
                        <a:t>Лео</a:t>
                      </a:r>
                      <a:r>
                        <a:rPr lang="en-US" sz="1000" dirty="0" smtClean="0">
                          <a:latin typeface="Calibri" pitchFamily="34" charset="0"/>
                          <a:cs typeface="Calibri" pitchFamily="34" charset="0"/>
                        </a:rPr>
                        <a:t> (Leo)</a:t>
                      </a:r>
                      <a:r>
                        <a:rPr lang="ru-RU" sz="1000" dirty="0" smtClean="0">
                          <a:latin typeface="Calibri" pitchFamily="34" charset="0"/>
                          <a:cs typeface="Calibri" pitchFamily="34" charset="0"/>
                        </a:rPr>
                        <a:t>                   - стр. 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31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Calibri" pitchFamily="34" charset="0"/>
                          <a:cs typeface="Calibri" pitchFamily="34" charset="0"/>
                        </a:rPr>
                        <a:t>Коллекция </a:t>
                      </a:r>
                      <a:r>
                        <a:rPr lang="en-US" sz="1000" b="1" dirty="0" smtClean="0">
                          <a:latin typeface="Calibri" pitchFamily="34" charset="0"/>
                          <a:cs typeface="Calibri" pitchFamily="34" charset="0"/>
                        </a:rPr>
                        <a:t>Classic</a:t>
                      </a:r>
                      <a:r>
                        <a:rPr lang="ru-RU" sz="10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000" b="1" dirty="0" smtClean="0">
                          <a:latin typeface="Calibri" pitchFamily="34" charset="0"/>
                          <a:cs typeface="Calibri" pitchFamily="34" charset="0"/>
                        </a:rPr>
                        <a:t>Premium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02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dirty="0" err="1" smtClean="0">
                          <a:latin typeface="Calibri" pitchFamily="34" charset="0"/>
                          <a:cs typeface="Calibri" pitchFamily="34" charset="0"/>
                        </a:rPr>
                        <a:t>Бергамо</a:t>
                      </a:r>
                      <a:r>
                        <a:rPr lang="ru-RU" sz="1000" baseline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Bergamo)</a:t>
                      </a: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</a:t>
                      </a:r>
                      <a:r>
                        <a:rPr lang="ru-RU" sz="1000" dirty="0" smtClean="0">
                          <a:latin typeface="Calibri" pitchFamily="34" charset="0"/>
                          <a:cs typeface="Calibri" pitchFamily="34" charset="0"/>
                        </a:rPr>
                        <a:t>-стр. 11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Лувр (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Louvre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             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-стр. 12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Монако (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Monaco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      -стр. 13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Спарта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(Sparta)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       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-стр. 14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Цезарь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Cezar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-стр. 15    </a:t>
                      </a:r>
                      <a:endParaRPr lang="en-US" sz="1000" b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Марсель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(Marseille)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-стр.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16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Виконт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(Viscount)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-стр.  17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-Барон (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Baron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      -стр. 18 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-Старый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Лондон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(Old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London)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-стр. 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Британия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(Britain)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-стр. 20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Поло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(Polo)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-стр. 21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Полонез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Polonez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-стр. 22</a:t>
                      </a:r>
                      <a:endParaRPr lang="en-US" sz="1000" b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Катрин (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Katrin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-стр. 23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31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Calibri" pitchFamily="34" charset="0"/>
                          <a:cs typeface="Calibri" pitchFamily="34" charset="0"/>
                        </a:rPr>
                        <a:t>Коллекция </a:t>
                      </a:r>
                      <a:r>
                        <a:rPr lang="en-US" sz="1000" b="1" dirty="0" smtClean="0">
                          <a:latin typeface="Calibri" pitchFamily="34" charset="0"/>
                          <a:cs typeface="Calibri" pitchFamily="34" charset="0"/>
                        </a:rPr>
                        <a:t>Classic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593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Прованс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(Provence)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-стр. 25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Лондон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(London)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-стр. 26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Барселона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Barselona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-стр. 27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Октавио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Oktavio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                -стр. 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Триумф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(Triumph)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-стр. 29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Дублин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(Dublin)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-стр. 30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Император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(Imperator)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-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стр. 31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Герцог (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Herzog)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-стр. 32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Титул (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Titul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-стр. 33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Лорд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(Lord)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-стр. 34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Валенсия (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Valencia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-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стр. 35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22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Calibri" pitchFamily="34" charset="0"/>
                          <a:cs typeface="Calibri" pitchFamily="34" charset="0"/>
                        </a:rPr>
                        <a:t>Двери современного дизайна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Calibri" pitchFamily="34" charset="0"/>
                          <a:cs typeface="Calibri" pitchFamily="34" charset="0"/>
                        </a:rPr>
                        <a:t>Коллекция</a:t>
                      </a:r>
                      <a:r>
                        <a:rPr lang="en-US" sz="1000" b="1" dirty="0" smtClean="0">
                          <a:latin typeface="Calibri" pitchFamily="34" charset="0"/>
                          <a:cs typeface="Calibri" pitchFamily="34" charset="0"/>
                        </a:rPr>
                        <a:t> City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Calibri" pitchFamily="34" charset="0"/>
                          <a:cs typeface="Calibri" pitchFamily="34" charset="0"/>
                        </a:rPr>
                        <a:t>Коллекция</a:t>
                      </a:r>
                      <a:r>
                        <a:rPr lang="en-US" sz="10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0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000" b="1" dirty="0" smtClean="0">
                          <a:latin typeface="Calibri" pitchFamily="34" charset="0"/>
                          <a:cs typeface="Calibri" pitchFamily="34" charset="0"/>
                        </a:rPr>
                        <a:t>City</a:t>
                      </a:r>
                      <a:r>
                        <a:rPr lang="ru-RU" sz="10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000" b="1" dirty="0" smtClean="0">
                          <a:latin typeface="Calibri" pitchFamily="34" charset="0"/>
                          <a:cs typeface="Calibri" pitchFamily="34" charset="0"/>
                        </a:rPr>
                        <a:t>New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593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Неон (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Neon)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-стр. 37</a:t>
                      </a:r>
                      <a:endParaRPr lang="en-US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Аэро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Aero)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-стр. 38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Токио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Tokio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-стр. 39 </a:t>
                      </a:r>
                      <a:endParaRPr lang="en-US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Стелла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Stella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) 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-стр. 40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Линия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(Line)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-стр. 41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Бридж (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Bridge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                    -стр. 43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Грейс (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Grace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-стр. 44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Ричи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Richi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                          -стр. 45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Миллениум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Millenium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  -стр. 46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Гранд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(Grand)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                    -стр. 48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Нью-Йорк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(New York)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      -стр. 49</a:t>
                      </a:r>
                    </a:p>
                    <a:p>
                      <a:endParaRPr lang="ru-RU" sz="1000" dirty="0" smtClean="0"/>
                    </a:p>
                    <a:p>
                      <a:pPr>
                        <a:buFontTx/>
                        <a:buChar char="-"/>
                      </a:pP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022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Дизайнерская коллекция (</a:t>
                      </a: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Contemporary</a:t>
                      </a:r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endParaRPr lang="ru-RU" sz="1200" b="1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Avenue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Авеню)     -стр. 51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Pattern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Паттерн)  -стр. 52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Wave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Вэйв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            -стр. 53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Saund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Саунд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      -стр. 54  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River (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Ривер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      -стр. 55</a:t>
                      </a:r>
                      <a:endParaRPr lang="en-US" sz="1000" b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Rain (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Рэйн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          -стр. 56</a:t>
                      </a:r>
                    </a:p>
                    <a:p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Terra (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Терра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       -стр. 57</a:t>
                      </a:r>
                      <a:endParaRPr lang="en-US" sz="1000" b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Flora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Флора)      -стр. 58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 smtClean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444837">
                <a:tc gridSpan="3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Техническое описание дверей серии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                           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-стр.  59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Комбинации замков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и фурнитуры серии 100                    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-стр.  60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Коды для заказа замков и фурнитуры в разных цветах  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-стр.61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baseline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406650" y="966788"/>
          <a:ext cx="1857375" cy="481330"/>
        </p:xfrm>
        <a:graphic>
          <a:graphicData uri="http://schemas.openxmlformats.org/drawingml/2006/table">
            <a:tbl>
              <a:tblPr/>
              <a:tblGrid>
                <a:gridCol w="1857375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Britain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 100.01.04.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AB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42350 руб.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75" name="TextBox 28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36876" name="TextBox 31"/>
          <p:cNvSpPr txBox="1">
            <a:spLocks noChangeArrowheads="1"/>
          </p:cNvSpPr>
          <p:nvPr/>
        </p:nvSpPr>
        <p:spPr bwMode="auto">
          <a:xfrm>
            <a:off x="7786688" y="1428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36877" name="TextBox 34"/>
          <p:cNvSpPr txBox="1">
            <a:spLocks noChangeArrowheads="1"/>
          </p:cNvSpPr>
          <p:nvPr/>
        </p:nvSpPr>
        <p:spPr bwMode="auto">
          <a:xfrm>
            <a:off x="1000125" y="214313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 Premium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357188" y="857250"/>
          <a:ext cx="157163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Британия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14313" y="5286375"/>
          <a:ext cx="4214842" cy="697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737"/>
                <a:gridCol w="2069105"/>
              </a:tblGrid>
              <a:tr h="36195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Л-2,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золотистый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», патина черная,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Л-2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кофе, лак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9551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бронза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6965950" y="1000125"/>
          <a:ext cx="2143125" cy="1913891"/>
        </p:xfrm>
        <a:graphic>
          <a:graphicData uri="http://schemas.openxmlformats.org/drawingml/2006/table">
            <a:tbl>
              <a:tblPr/>
              <a:tblGrid>
                <a:gridCol w="1071562"/>
                <a:gridCol w="1071563"/>
              </a:tblGrid>
              <a:tr h="246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Britain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 100.0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.04.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ACh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063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42350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Снаружи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фрез. Л-2,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SteelTex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, цвет «Дуб золотистый», патина черная, лак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Внутри: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фрез. Л-2,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SteelTex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, цвет «Дуб золотистый», патина черная, лак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Цвет коробки – муар «Коричневый», фурнитура: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Armadillo,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цвет хром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6964363" y="3392488"/>
          <a:ext cx="2143125" cy="1913891"/>
        </p:xfrm>
        <a:graphic>
          <a:graphicData uri="http://schemas.openxmlformats.org/drawingml/2006/table">
            <a:tbl>
              <a:tblPr/>
              <a:tblGrid>
                <a:gridCol w="1071562"/>
                <a:gridCol w="1071563"/>
              </a:tblGrid>
              <a:tr h="246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Britain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 100.0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.04.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ACh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063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42350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Снаружи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фрез. Л-2,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SteelTex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, цвет «Дуб седой», патина черная, лак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Внутри: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фрез. Л-2,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SteelTex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, цвет «Дуб седой», патина черная, лак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Цвет коробки – муар «Черный», фурнитура: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Armadillo,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цвет хром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922" name="Picture 64" descr="ВН винорит белый+кофе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1547813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3" name="Picture 65" descr="СН винорит дуб золотист+черн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54463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5" name="Picture 67" descr="ВН винорит дуб золотист+черн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981075"/>
            <a:ext cx="1079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6" name="Picture 68" descr="СН винорит дуб золотист+черн - копия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463" y="981075"/>
            <a:ext cx="1079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7" name="Picture 69" descr="СН винорит дуб седой+черн2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97413" y="3394075"/>
            <a:ext cx="1079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8" name="Picture 70" descr="ВН винорит дуб седой+черн1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49938" y="3394075"/>
            <a:ext cx="1079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58414"/>
              </p:ext>
            </p:extLst>
          </p:nvPr>
        </p:nvGraphicFramePr>
        <p:xfrm>
          <a:off x="2357438" y="966788"/>
          <a:ext cx="1785938" cy="481330"/>
        </p:xfrm>
        <a:graphic>
          <a:graphicData uri="http://schemas.openxmlformats.org/drawingml/2006/table">
            <a:tbl>
              <a:tblPr/>
              <a:tblGrid>
                <a:gridCol w="178593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Polo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 100.01.0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.А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Sans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49225 руб.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899" name="TextBox 15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37900" name="TextBox 16"/>
          <p:cNvSpPr txBox="1">
            <a:spLocks noChangeArrowheads="1"/>
          </p:cNvSpPr>
          <p:nvPr/>
        </p:nvSpPr>
        <p:spPr bwMode="auto">
          <a:xfrm>
            <a:off x="7643813" y="2016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Серия 100</a:t>
            </a:r>
          </a:p>
        </p:txBody>
      </p:sp>
      <p:sp>
        <p:nvSpPr>
          <p:cNvPr id="37901" name="TextBox 20"/>
          <p:cNvSpPr txBox="1">
            <a:spLocks noChangeArrowheads="1"/>
          </p:cNvSpPr>
          <p:nvPr/>
        </p:nvSpPr>
        <p:spPr bwMode="auto">
          <a:xfrm>
            <a:off x="1000125" y="214313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 Premium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88" y="889000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Поло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357188" y="5214938"/>
          <a:ext cx="3929121" cy="957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79"/>
                <a:gridCol w="1928842"/>
              </a:tblGrid>
              <a:tr h="37820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Поло,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Поло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«Слоновая кость»</a:t>
                      </a: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патина золото</a:t>
                      </a:r>
                      <a:endParaRPr lang="ru-RU" sz="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79055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золото, наличник Поло</a:t>
                      </a:r>
                    </a:p>
                    <a:p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22675"/>
              </p:ext>
            </p:extLst>
          </p:nvPr>
        </p:nvGraphicFramePr>
        <p:xfrm>
          <a:off x="6964363" y="1014413"/>
          <a:ext cx="2143140" cy="191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21"/>
                <a:gridCol w="1071519"/>
              </a:tblGrid>
              <a:tr h="245831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Polo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45375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4675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Поло,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золото, лак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Поло,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«Белый», патина золото, лак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«Белый»,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золото, наличник Поло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1490"/>
              </p:ext>
            </p:extLst>
          </p:nvPr>
        </p:nvGraphicFramePr>
        <p:xfrm>
          <a:off x="6964363" y="3357563"/>
          <a:ext cx="214314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21"/>
                <a:gridCol w="1071519"/>
              </a:tblGrid>
              <a:tr h="245831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Polo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44275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4675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Поло,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Поло,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</a:p>
                    <a:p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хром, наличник Поло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7946" name="Picture 2" descr="\\Server\Рабочие папки\МАРКЕТИНГ\КАТАЛОГ 2016\двери 100 Ия\3\Поло\Поло1\вн слоновая кость+патина золото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1543050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50" name="Picture 66" descr="СН Винорит дуб темный+патина черная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535113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52" name="Picture 68" descr="Винорит белый+патниа золото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08525" y="1000125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54" name="Picture 70" descr="СН Винорит дуб темный+патина черная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97413" y="3357563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55" name="Picture 71" descr="ВН Винорит дуб темный+патина черная - копия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49938" y="3357563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\\Server\Рабочие папки\МАРКЕТИНГ\КАТАЛОГ 2016\двери 100 Ия\Новая папка\Винорит белый+патниа золото (2).jpg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57884" y="1000108"/>
            <a:ext cx="1080000" cy="2160000"/>
          </a:xfrm>
          <a:prstGeom prst="rect">
            <a:avLst/>
          </a:prstGeom>
          <a:noFill/>
        </p:spPr>
      </p:pic>
      <p:sp>
        <p:nvSpPr>
          <p:cNvPr id="17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786313" y="5357813"/>
          <a:ext cx="4071966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00264"/>
              </a:tblGrid>
              <a:tr h="28575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фрез. Поло,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«Белый», патина серебро, лак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Л-5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+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зеркало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«Белый», патина серебро, лак</a:t>
                      </a:r>
                      <a:endParaRPr lang="ru-RU" sz="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2238">
                <a:tc grid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«Белый»,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хром, наличник Поло</a:t>
                      </a:r>
                    </a:p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925" name="TextBox 15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38926" name="TextBox 16"/>
          <p:cNvSpPr txBox="1">
            <a:spLocks noChangeArrowheads="1"/>
          </p:cNvSpPr>
          <p:nvPr/>
        </p:nvSpPr>
        <p:spPr bwMode="auto">
          <a:xfrm>
            <a:off x="7715250" y="214313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38927" name="TextBox 20"/>
          <p:cNvSpPr txBox="1">
            <a:spLocks noChangeArrowheads="1"/>
          </p:cNvSpPr>
          <p:nvPr/>
        </p:nvSpPr>
        <p:spPr bwMode="auto">
          <a:xfrm>
            <a:off x="1000125" y="214313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 Premium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313" y="960438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Полонез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14313" y="5357813"/>
          <a:ext cx="4071966" cy="69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000"/>
                <a:gridCol w="1998966"/>
              </a:tblGrid>
              <a:tr h="28365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фрез. Поло,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темный»,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патина черная, лак</a:t>
                      </a: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Л-5+зеркало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 темный»</a:t>
                      </a: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патина черная,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лак</a:t>
                      </a:r>
                      <a:endParaRPr lang="ru-RU" sz="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9299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хром, наличник Поло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824680"/>
              </p:ext>
            </p:extLst>
          </p:nvPr>
        </p:nvGraphicFramePr>
        <p:xfrm>
          <a:off x="2428875" y="1000125"/>
          <a:ext cx="1785950" cy="47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Polonez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100.01.04.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46475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76098"/>
              </p:ext>
            </p:extLst>
          </p:nvPr>
        </p:nvGraphicFramePr>
        <p:xfrm>
          <a:off x="7072313" y="971550"/>
          <a:ext cx="1785950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Polonez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.04.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47575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38960" name="Picture 52" descr="СН Винорит дуб темный+патина черная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560513"/>
            <a:ext cx="18002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1" name="Picture 53" descr="ВН винорит дуб темн, патина черн_3200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90775" y="1560513"/>
            <a:ext cx="18002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3" name="Picture 55" descr="ВН Винорит белый+патина серебро (2)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7050" y="155733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4" name="Picture 56" descr="СН винорит белый+ серебро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155733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85750" y="5143500"/>
          <a:ext cx="407199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490"/>
                <a:gridCol w="2070507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Катрин,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золотистый», патина черная,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Катрин,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золото, лак</a:t>
                      </a:r>
                      <a:endParaRPr lang="ru-RU" sz="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золото, наличник Катрин</a:t>
                      </a:r>
                    </a:p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857750" y="5143500"/>
          <a:ext cx="4214810" cy="846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722"/>
                <a:gridCol w="2069088"/>
              </a:tblGrid>
              <a:tr h="495557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Катрин,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золотистый», патина черная,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Катрин,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«Слоновая кость», патина золото, лак</a:t>
                      </a:r>
                      <a:endParaRPr lang="ru-RU" sz="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0599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золото, наличник Катрин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959" name="TextBox 15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39960" name="TextBox 16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39961" name="TextBox 20"/>
          <p:cNvSpPr txBox="1">
            <a:spLocks noChangeArrowheads="1"/>
          </p:cNvSpPr>
          <p:nvPr/>
        </p:nvSpPr>
        <p:spPr bwMode="auto">
          <a:xfrm>
            <a:off x="1000125" y="214313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 Premium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88" y="962025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Катрин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578957"/>
              </p:ext>
            </p:extLst>
          </p:nvPr>
        </p:nvGraphicFramePr>
        <p:xfrm>
          <a:off x="2428875" y="977900"/>
          <a:ext cx="1785950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Katrin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46750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7000875" y="971550"/>
          <a:ext cx="1857388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Katrin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46750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39984" name="Picture 2" descr="\\Server\Рабочие папки\МАРКЕТИНГ\КАТАЛОГ 2016\двери 100 Ия\2\Катрин\Катрин 1\ВН Краска белый+патина золото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1482725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6" name="Picture 3" descr="\\Server\Рабочие папки\МАРКЕТИНГ\КАТАЛОГ 2016\двери 100 Ия\2\Катрин\Катрин2\ВН краска слоновая кость+патина золото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58025" y="1489075"/>
            <a:ext cx="18002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8" name="Picture 54" descr="СН винорит, дуб золотистый, патина черн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484313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9" name="Picture 55" descr="СН винорит, дуб золотистый, патина черн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86338" y="1484313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ine 1"/>
          <p:cNvSpPr/>
          <p:nvPr/>
        </p:nvSpPr>
        <p:spPr>
          <a:xfrm flipH="1">
            <a:off x="4572000" y="6858000"/>
            <a:ext cx="71438" cy="142875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2"/>
          <p:cNvSpPr/>
          <p:nvPr/>
        </p:nvSpPr>
        <p:spPr>
          <a:xfrm>
            <a:off x="1714500" y="2643188"/>
            <a:ext cx="6115050" cy="971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Коллекция </a:t>
            </a:r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Classic</a:t>
            </a:r>
            <a:endParaRPr sz="4000"/>
          </a:p>
        </p:txBody>
      </p:sp>
      <p:sp>
        <p:nvSpPr>
          <p:cNvPr id="8" name="CustomShape 4"/>
          <p:cNvSpPr/>
          <p:nvPr/>
        </p:nvSpPr>
        <p:spPr>
          <a:xfrm>
            <a:off x="7715250" y="142875"/>
            <a:ext cx="1531938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Серия 100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928688" y="642938"/>
            <a:ext cx="2928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Line 2"/>
          <p:cNvSpPr/>
          <p:nvPr/>
        </p:nvSpPr>
        <p:spPr>
          <a:xfrm flipH="1">
            <a:off x="4527550" y="0"/>
            <a:ext cx="44450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652170"/>
              </p:ext>
            </p:extLst>
          </p:nvPr>
        </p:nvGraphicFramePr>
        <p:xfrm>
          <a:off x="2428875" y="965200"/>
          <a:ext cx="1785950" cy="481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29814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Provence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185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38500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1995" name="TextBox 20"/>
          <p:cNvSpPr txBox="1">
            <a:spLocks noChangeArrowheads="1"/>
          </p:cNvSpPr>
          <p:nvPr/>
        </p:nvSpPr>
        <p:spPr bwMode="auto">
          <a:xfrm>
            <a:off x="1000125" y="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41996" name="TextBox 21"/>
          <p:cNvSpPr txBox="1">
            <a:spLocks noChangeArrowheads="1"/>
          </p:cNvSpPr>
          <p:nvPr/>
        </p:nvSpPr>
        <p:spPr bwMode="auto">
          <a:xfrm>
            <a:off x="7572375" y="142875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Серия 100</a:t>
            </a:r>
          </a:p>
        </p:txBody>
      </p:sp>
      <p:sp>
        <p:nvSpPr>
          <p:cNvPr id="41997" name="TextBox 22"/>
          <p:cNvSpPr txBox="1">
            <a:spLocks noChangeArrowheads="1"/>
          </p:cNvSpPr>
          <p:nvPr/>
        </p:nvSpPr>
        <p:spPr bwMode="auto">
          <a:xfrm>
            <a:off x="1000125" y="2143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14313" y="960438"/>
          <a:ext cx="200026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Прованс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14313" y="5259388"/>
          <a:ext cx="414340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691"/>
                <a:gridCol w="1997713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П-2,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П-2,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ru-RU" sz="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хром.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883728"/>
              </p:ext>
            </p:extLst>
          </p:nvPr>
        </p:nvGraphicFramePr>
        <p:xfrm>
          <a:off x="6929438" y="3357563"/>
          <a:ext cx="2143108" cy="191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05"/>
                <a:gridCol w="1071503"/>
              </a:tblGrid>
              <a:tr h="2154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Provence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100.03.0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baseline="0" dirty="0" smtClean="0">
                          <a:latin typeface="Calibri" pitchFamily="34" charset="0"/>
                          <a:cs typeface="Calibri" pitchFamily="34" charset="0"/>
                        </a:rPr>
                        <a:t>36575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4675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П-2,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. П-2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беленый»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929438" y="966788"/>
          <a:ext cx="2143108" cy="191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05"/>
                <a:gridCol w="1071503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Provence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100.02.0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38500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4675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фрез. П-2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золотистый»,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П-2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золотистый», патина черная, лак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2042" name="Picture 2" descr="\\Server\Рабочие папки\МАРКЕТИНГ\КАТАЛОГ 2016\двери 100 Ия\Лондон\ВН винорит, дуб золотистый, патина черн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38" y="947738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44" name="Picture 2" descr="\\Server\Рабочие папки\МАРКЕТИНГ\КАТАЛОГ 2016\двери 100 Ия\4\Прованс\Прованс 3-\ВН винорит дуб беленый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38" y="3357563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46" name="Picture 2" descr="\\Server\Рабочие папки\МАРКЕТИНГ\КАТАЛОГ 2016\двери 100 Ия\ВН винорит дуб темн+черн -( копия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75" y="1511300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48" name="Picture 67" descr="СН винорит дуб темн+черн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1508125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50" name="Picture 69" descr="СН винорит, дуб золотистый, патина черн - копия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939800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52" name="Picture 71" descr="СН винорит дуб темн+черн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35500" y="3359150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Line 3"/>
          <p:cNvSpPr/>
          <p:nvPr/>
        </p:nvSpPr>
        <p:spPr>
          <a:xfrm flipH="1">
            <a:off x="4570413" y="0"/>
            <a:ext cx="1587" cy="7072313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5750" y="5214938"/>
          <a:ext cx="4000529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1"/>
                <a:gridCol w="2000278"/>
              </a:tblGrid>
              <a:tr h="39290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П-2,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«Чёрно-серый»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</a:t>
                      </a:r>
                      <a:r>
                        <a:rPr lang="en-US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П-2</a:t>
                      </a:r>
                      <a:r>
                        <a:rPr lang="ru-RU" sz="8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«Слоновая кость»</a:t>
                      </a: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патина золото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909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золото, наличник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– 90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мм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021" name="TextBox 14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43022" name="TextBox 17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43023" name="TextBox 18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14313" y="857250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Лондон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6929438" y="876300"/>
          <a:ext cx="2143108" cy="191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04"/>
                <a:gridCol w="1071504"/>
              </a:tblGrid>
              <a:tr h="245831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London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100.02.0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43725</a:t>
                      </a:r>
                      <a:r>
                        <a:rPr lang="ru-RU" sz="1200" baseline="0" dirty="0" smtClean="0">
                          <a:latin typeface="Calibri" pitchFamily="34" charset="0"/>
                          <a:cs typeface="Calibri" pitchFamily="34" charset="0"/>
                        </a:rPr>
                        <a:t>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4675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П-2,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«Черно-серый»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</a:t>
                      </a:r>
                      <a:r>
                        <a:rPr lang="en-US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П-2</a:t>
                      </a:r>
                      <a:r>
                        <a:rPr lang="ru-RU" sz="8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серебро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хром, наличник 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– 90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мм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04196"/>
              </p:ext>
            </p:extLst>
          </p:nvPr>
        </p:nvGraphicFramePr>
        <p:xfrm>
          <a:off x="6929438" y="3286125"/>
          <a:ext cx="2143108" cy="191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05"/>
                <a:gridCol w="1071503"/>
              </a:tblGrid>
              <a:tr h="245831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London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100.03.0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4.AB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41800 руб.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4675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П-2,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«Коричневый»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</a:t>
                      </a:r>
                      <a:r>
                        <a:rPr lang="en-US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П-2</a:t>
                      </a:r>
                      <a:r>
                        <a:rPr lang="ru-RU" sz="8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бронза, наличник 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– 90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мм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76521"/>
              </p:ext>
            </p:extLst>
          </p:nvPr>
        </p:nvGraphicFramePr>
        <p:xfrm>
          <a:off x="2428875" y="857250"/>
          <a:ext cx="1785950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37222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London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100.01.0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43725</a:t>
                      </a:r>
                      <a:r>
                        <a:rPr lang="ru-RU" sz="1200" baseline="0" dirty="0" smtClean="0">
                          <a:latin typeface="Calibri" pitchFamily="34" charset="0"/>
                          <a:cs typeface="Calibri" pitchFamily="34" charset="0"/>
                        </a:rPr>
                        <a:t>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3067" name="TextBox 16"/>
          <p:cNvSpPr txBox="1">
            <a:spLocks noChangeArrowheads="1"/>
          </p:cNvSpPr>
          <p:nvPr/>
        </p:nvSpPr>
        <p:spPr bwMode="auto">
          <a:xfrm>
            <a:off x="4932363" y="6207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3068" name="Picture 65" descr="ВН краска слонкость+золото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79663" y="1500188"/>
            <a:ext cx="17637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69" name="Picture 66" descr="СН краска черно-серый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8" y="1503363"/>
            <a:ext cx="18002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71" name="Picture 68" descr="СН краска черно-серый2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857250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72" name="Picture 69" descr="ВН винорит белый (1)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3287713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73" name="Picture 70" descr="СН краска коричневый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287713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Лондон ВНбелый патина серебро_3431.jpg"/>
          <p:cNvPicPr>
            <a:picLocks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86446" y="857232"/>
            <a:ext cx="1080000" cy="2160000"/>
          </a:xfrm>
          <a:prstGeom prst="rect">
            <a:avLst/>
          </a:prstGeom>
        </p:spPr>
      </p:pic>
      <p:sp>
        <p:nvSpPr>
          <p:cNvPr id="19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Line 1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85750" y="5257800"/>
          <a:ext cx="4071997" cy="606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071733"/>
              </a:tblGrid>
              <a:tr h="31364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П-3,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П-4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1237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хром, наличник Лого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045" name="TextBox 23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44046" name="TextBox 27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44047" name="TextBox 29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85750" y="928688"/>
          <a:ext cx="142876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Барселона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900887"/>
              </p:ext>
            </p:extLst>
          </p:nvPr>
        </p:nvGraphicFramePr>
        <p:xfrm>
          <a:off x="2428875" y="944563"/>
          <a:ext cx="1857388" cy="51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13646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Barselona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100.01.0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38775</a:t>
                      </a:r>
                      <a:r>
                        <a:rPr lang="ru-RU" sz="1200" baseline="0" dirty="0" smtClean="0">
                          <a:latin typeface="Calibri" pitchFamily="34" charset="0"/>
                          <a:cs typeface="Calibri" pitchFamily="34" charset="0"/>
                        </a:rPr>
                        <a:t>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4714876" y="5214950"/>
          <a:ext cx="421484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143140"/>
              </a:tblGrid>
              <a:tr h="31857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П-3,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П-4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кофе,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8575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бронза, наличник Лого</a:t>
                      </a:r>
                    </a:p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6858000" y="982663"/>
          <a:ext cx="1785950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Barselona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100.02.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04.AB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38775</a:t>
                      </a:r>
                      <a:r>
                        <a:rPr lang="ru-RU" sz="1200" baseline="0" dirty="0" smtClean="0">
                          <a:latin typeface="Calibri" pitchFamily="34" charset="0"/>
                          <a:cs typeface="Calibri" pitchFamily="34" charset="0"/>
                        </a:rPr>
                        <a:t>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21" name="Рисунок 20" descr="ВН винорит дуб темн+черн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860" y="1571612"/>
            <a:ext cx="1800000" cy="3600000"/>
          </a:xfrm>
          <a:prstGeom prst="rect">
            <a:avLst/>
          </a:prstGeom>
        </p:spPr>
      </p:pic>
      <p:pic>
        <p:nvPicPr>
          <p:cNvPr id="23" name="Рисунок 22" descr="СН винорит дуб темный+черный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571612"/>
            <a:ext cx="1800000" cy="3600000"/>
          </a:xfrm>
          <a:prstGeom prst="rect">
            <a:avLst/>
          </a:prstGeom>
        </p:spPr>
      </p:pic>
      <p:pic>
        <p:nvPicPr>
          <p:cNvPr id="24" name="Рисунок 23" descr="СН винорит дуб темный+черный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1571612"/>
            <a:ext cx="1800000" cy="3600000"/>
          </a:xfrm>
          <a:prstGeom prst="rect">
            <a:avLst/>
          </a:prstGeom>
        </p:spPr>
      </p:pic>
      <p:pic>
        <p:nvPicPr>
          <p:cNvPr id="25" name="Рисунок 24" descr="ВН винорит белый+кофе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58016" y="1571612"/>
            <a:ext cx="1800000" cy="3600000"/>
          </a:xfrm>
          <a:prstGeom prst="rect">
            <a:avLst/>
          </a:prstGeom>
        </p:spPr>
      </p:pic>
      <p:sp>
        <p:nvSpPr>
          <p:cNvPr id="15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Line 2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59" name="TextBox 24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45060" name="TextBox 25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45061" name="TextBox 27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42875" y="857250"/>
          <a:ext cx="128588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Октавио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14313" y="5214938"/>
          <a:ext cx="421484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143140"/>
              </a:tblGrid>
              <a:tr h="32971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Н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40,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PVC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«Орех темный»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Н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40,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PVC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«Орех темный»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41790">
                <a:tc grid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63392"/>
              </p:ext>
            </p:extLst>
          </p:nvPr>
        </p:nvGraphicFramePr>
        <p:xfrm>
          <a:off x="2357438" y="857250"/>
          <a:ext cx="1785950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37222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Oktavio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100.01.0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30800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858000" y="642938"/>
          <a:ext cx="2214546" cy="164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6"/>
                <a:gridCol w="1107220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Oktavio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100.02.0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30800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5149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Н-40, </a:t>
                      </a:r>
                      <a:r>
                        <a:rPr lang="en-US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PVC</a:t>
                      </a: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цвет «Орех темный»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Н-40,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PVC</a:t>
                      </a: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светлый»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693642"/>
              </p:ext>
            </p:extLst>
          </p:nvPr>
        </p:nvGraphicFramePr>
        <p:xfrm>
          <a:off x="6858000" y="2714625"/>
          <a:ext cx="2214546" cy="176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6"/>
                <a:gridCol w="1107220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Oktavio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100.03.0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33000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6580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Н-40,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«Тик (темное дерево)»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Н-40,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«Тик (темное дерево)»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41256"/>
              </p:ext>
            </p:extLst>
          </p:nvPr>
        </p:nvGraphicFramePr>
        <p:xfrm>
          <a:off x="6858000" y="4800600"/>
          <a:ext cx="2214546" cy="1890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6"/>
                <a:gridCol w="1107220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Oktavio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100.04.0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36850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422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Н-40,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золотистый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», патина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черная,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Н-40,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золотистый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», патина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черная, лак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5128" name="Picture 2" descr="\\Server\Рабочие папки\МАРКЕТИНГ\КАТАЛОГ 2016\двери 100 Ия\Октавио\ВН пвх орех темн - копия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38" y="150018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29" name="Picture 3" descr="\\Server\Рабочие папки\МАРКЕТИНГ\КАТАЛОГ 2016\двери 100 Ия\Октавио\ВН дуб золотистый+патина черн.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38" y="47863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30" name="Picture 2" descr="\\Server\Рабочие папки\МАРКЕТИНГ\КАТАЛОГ 2016\двери 100 Ия\Октавио\ВН винорит тик - копия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38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34" name="Picture 2" descr="\\Server\Рабочие папки\МАРКЕТИНГ\КАТАЛОГ 2016\двери 100 Ия\3\Октавио\Октавио 2\ВН пвх венге светл.jpg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38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36" name="Picture 84" descr="СН пвх орех темн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50" y="1484313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38" name="Picture 86" descr="СН пвх орех темн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5" y="6207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40" name="Picture 88" descr="СН винорит тик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16463" y="270827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42" name="Picture 90" descr="СН дуб золотист+черн (2)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16463" y="47974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Line 1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14313" y="5214938"/>
          <a:ext cx="421484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09"/>
                <a:gridCol w="2071733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Triumph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PVC</a:t>
                      </a: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цвет «Орех темный»</a:t>
                      </a:r>
                      <a:endParaRPr lang="ru-RU" sz="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Triumph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PVC</a:t>
                      </a: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цвет «Орех темный»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093" name="TextBox 21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46094" name="TextBox 28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46095" name="TextBox 29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42875" y="889000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Триумф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4786313" y="5214938"/>
          <a:ext cx="414340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1"/>
                <a:gridCol w="2071702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Triumph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PVC</a:t>
                      </a: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цвет «Орех темный»</a:t>
                      </a:r>
                      <a:endParaRPr lang="ru-RU" sz="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Triumph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PVC</a:t>
                      </a: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светлый»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99448"/>
              </p:ext>
            </p:extLst>
          </p:nvPr>
        </p:nvGraphicFramePr>
        <p:xfrm>
          <a:off x="2439988" y="917575"/>
          <a:ext cx="1846502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502"/>
              </a:tblGrid>
              <a:tr h="37222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Triumph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30800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929438" y="890588"/>
          <a:ext cx="185738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7222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Triumph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30800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46128" name="Picture 2" descr="\\Server\Рабочие папки\МАРКЕТИНГ\КАТАЛОГ 2016\двери 100 Ия\Триумф\ВН триумф венге светлый_3149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38" y="1543050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9" name="Picture 3" descr="\\Server\Рабочие папки\МАРКЕТИНГ\КАТАЛОГ 2016\двери 100 Ия\Триумф\ВН пвх Орех темный - копия - копия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75" y="1571625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32" name="Picture 55" descr="СН пвх Орех темный - копия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" y="155733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34" name="Picture 57" descr="СН пвх Орех темный - копия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43463" y="155733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ine 1"/>
          <p:cNvSpPr/>
          <p:nvPr/>
        </p:nvSpPr>
        <p:spPr>
          <a:xfrm flipH="1">
            <a:off x="4572000" y="6858000"/>
            <a:ext cx="71438" cy="142875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2"/>
          <p:cNvSpPr/>
          <p:nvPr/>
        </p:nvSpPr>
        <p:spPr>
          <a:xfrm>
            <a:off x="1714500" y="1571625"/>
            <a:ext cx="6472238" cy="2257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6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Коллекция </a:t>
            </a:r>
            <a:r>
              <a:rPr lang="en-US" sz="6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</a:t>
            </a:r>
            <a:endParaRPr sz="6000"/>
          </a:p>
        </p:txBody>
      </p:sp>
      <p:sp>
        <p:nvSpPr>
          <p:cNvPr id="8" name="CustomShape 4"/>
          <p:cNvSpPr/>
          <p:nvPr/>
        </p:nvSpPr>
        <p:spPr>
          <a:xfrm>
            <a:off x="7786688" y="0"/>
            <a:ext cx="1531937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Серия 100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000125" y="642938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Line 1"/>
          <p:cNvSpPr/>
          <p:nvPr/>
        </p:nvSpPr>
        <p:spPr>
          <a:xfrm flipH="1">
            <a:off x="4500563" y="0"/>
            <a:ext cx="7143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14313" y="5286375"/>
          <a:ext cx="421484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14314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П-1,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«Чёрно-серый»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</a:t>
                      </a: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патина золото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золото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17" name="TextBox 17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47118" name="TextBox 21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47119" name="TextBox 23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14313" y="857250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Дублин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4786313" y="5280025"/>
          <a:ext cx="414340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589"/>
                <a:gridCol w="2106814"/>
              </a:tblGrid>
              <a:tr h="29241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П-1,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золотистый»,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золотистый», патина черная,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8618">
                <a:tc grid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  <a:p>
                      <a:pPr algn="l"/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507819"/>
              </p:ext>
            </p:extLst>
          </p:nvPr>
        </p:nvGraphicFramePr>
        <p:xfrm>
          <a:off x="2357438" y="895350"/>
          <a:ext cx="185738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7222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Dublin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100.01.0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42625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92569"/>
              </p:ext>
            </p:extLst>
          </p:nvPr>
        </p:nvGraphicFramePr>
        <p:xfrm>
          <a:off x="6929438" y="954088"/>
          <a:ext cx="1785950" cy="51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31364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Dublin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38500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47152" name="Picture 2" descr="\\Server\Рабочие папки\МАРКЕТИНГ\КАТАЛОГ 2016\двери 100 Ия\2\Дублин\Дублин 1-\ВН краска белый+золото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38" y="1543050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54" name="Picture 2" descr="\\Server\Рабочие папки\МАРКЕТИНГ\КАТАЛОГ 2016\двери 100 Ия\Новое Ия\Дублин\СН Дублин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" y="1543050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55" name="Picture 3" descr="\\Server\Рабочие папки\МАРКЕТИНГ\КАТАЛОГ 2016\двери 100 Ия\Новое Ия\Дублин\СН винорит дуб золотис+черн (1) - копия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97438" y="153828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58" name="Picture 55" descr="ВН винорит дуб золотис+черн (1)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15150" y="1535875"/>
            <a:ext cx="18002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Line 1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31" name="TextBox 20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48132" name="TextBox 25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48133" name="TextBox 31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313" y="857250"/>
          <a:ext cx="14505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0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Император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85750" y="5208588"/>
          <a:ext cx="4071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3"/>
                <a:gridCol w="2000294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П-20,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«Дуб темный», патина черная,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 П-20,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лак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857750" y="5208588"/>
          <a:ext cx="421484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143140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П-20,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«Дуб темный», патина черная,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 П-20,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беленый», патина кофе,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бронза</a:t>
                      </a:r>
                    </a:p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428875" y="895350"/>
          <a:ext cx="185738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7222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Imperator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38500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000875" y="895350"/>
          <a:ext cx="185738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7222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Imperator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AB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38500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48176" name="Picture 53" descr="ВН винорит, дуб темн, патина черн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1543050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7" name="Picture 54" descr="СН винорит, дуб темн, патина черн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" y="1543050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9" name="Picture 56" descr="ВН винорит, дуб беленый, патина кофе_3346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0400" y="1543050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0" name="Picture 57" descr="СН винорит дуб темн+черн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2838" y="1541463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Line 1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858000" y="4814888"/>
          <a:ext cx="2214546" cy="176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6"/>
                <a:gridCol w="1107220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Herzog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38500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5149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П-17,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седой» , патина черная,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П-17,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 , патина серебро,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лак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6858000" y="2719388"/>
          <a:ext cx="2214546" cy="1733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6"/>
                <a:gridCol w="1107220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Herzog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100.03.0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38500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6580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П-17,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седой» , патина черная,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П-17,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седой» , патина черная,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лак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6858000" y="714375"/>
          <a:ext cx="2214546" cy="186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6"/>
                <a:gridCol w="1107220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Herzog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38500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422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П-17,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П-17,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197" name="TextBox 42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49198" name="TextBox 43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49199" name="TextBox 44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214313" y="889000"/>
          <a:ext cx="164304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Герцог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207963" y="5237163"/>
          <a:ext cx="421484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792"/>
                <a:gridCol w="213705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r>
                        <a:rPr lang="ru-RU" sz="800" b="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П-17, </a:t>
                      </a:r>
                      <a:r>
                        <a:rPr lang="en-US" sz="800" b="0" strike="noStrike" kern="1200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 П-17,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золото,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золото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2428875" y="895350"/>
          <a:ext cx="185738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7222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Herzog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38500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49224" name="Picture 2" descr="\\Server\Рабочие папки\МАРКЕТИНГ\КАТАЛОГ 2016\двери 100 Ия\1\Герцог\Герцог 3\ВН Винорит Дуб седой+патина черн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38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6" name="Picture 83" descr="ВН винорит,белый,патина черн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1543050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7" name="Picture 84" descr="СН винорит, дуб темн,патина черн_3316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1531938"/>
            <a:ext cx="18002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8" name="Picture 85" descr="СН винорит, дуб темн,патина черн_3316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03763" y="6937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9" name="Picture 86" descr="ВН винорит, дуб темн,патина черн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5963" y="692150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30" name="Picture 87" descr="СН Винорит Дуб седой+патина черн2 - копия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463" y="270827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31" name="Picture 88" descr="СН Винорит Дуб седой+патина черн2 - копия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463" y="47990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32" name="Picture 89" descr="ВН винорит бел+патина серебро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95963" y="47990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>
            <a:off x="1143001" y="3429000"/>
            <a:ext cx="6858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9" name="TextBox 16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50180" name="TextBox 17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50181" name="TextBox 23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285750" y="889000"/>
          <a:ext cx="164304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Титул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14313" y="5143500"/>
          <a:ext cx="421484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792"/>
                <a:gridCol w="2137050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П-18,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«Коричневый»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П-18,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«Слоновая кость»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бронза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67543"/>
              </p:ext>
            </p:extLst>
          </p:nvPr>
        </p:nvGraphicFramePr>
        <p:xfrm>
          <a:off x="2357438" y="969963"/>
          <a:ext cx="1785950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Titul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AB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40700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6858000" y="4783138"/>
          <a:ext cx="2214546" cy="164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6"/>
                <a:gridCol w="1107220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Titul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AB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40700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5149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П-18</a:t>
                      </a: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«Марсала»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П-18</a:t>
                      </a: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«Марсала»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бронза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6858000" y="2733675"/>
          <a:ext cx="2214546" cy="1733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6"/>
                <a:gridCol w="1107220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Titul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100.03.0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AB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40700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6580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П-18,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«Коричневый»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П-18,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«Коричневый»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бронза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6858000" y="642938"/>
          <a:ext cx="2214546" cy="1757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6"/>
                <a:gridCol w="1107220"/>
              </a:tblGrid>
              <a:tr h="2526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Titul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100.0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2613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40700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3137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П-18,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«Черно-серый»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П-18,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«Черно-серый»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77910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0249" name="Picture 2" descr="\\Server\Рабочие папки\МАРКЕТИНГ\КАТАЛОГ 2016\двери 100 Ия\4\Титул\Титул 1\ВН слоновая кость_357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150018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51" name="Picture 2" descr="\\Server\Рабочие папки\МАРКЕТИНГ\КАТАЛОГ 2016\двери 100 Ия\двери готовые кв. 2\титул\Титул 2\ВН черно-серый_3526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64928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52" name="Picture 3" descr="\\Server\Рабочие папки\МАРКЕТИНГ\КАТАЛОГ 2016\двери 100 Ия\двери готовые кв. 2\титул\Титул 3\ВН коричневый_3461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54" name="Picture 4" descr="\\Server\Рабочие папки\МАРКЕТИНГ\КАТАЛОГ 2016\двери 100 Ия\двери готовые кв. 2\титул\Титул 4\ВН Краска Бордовый (2)!!!!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47863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56" name="Picture 84" descr="СН коричневый_3461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1788" y="1495425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57" name="Picture 85" descr="СН черно-серый_3526 - копия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8" y="642938"/>
            <a:ext cx="9715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58" name="Picture 86" descr="СН Краска Бордовый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3438" y="4797425"/>
            <a:ext cx="9715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4" descr="СН коричневый_3461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3438" y="2714620"/>
            <a:ext cx="9720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1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14313" y="5286375"/>
          <a:ext cx="421484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09"/>
                <a:gridCol w="2071733"/>
              </a:tblGrid>
              <a:tr h="24288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П-14,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, цвет «Слоновая кость», патина кофе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 П-14,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, цвет «Слоновая кость», патина кофе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«Слоновая кость»,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бронза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213" name="TextBox 16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51214" name="TextBox 18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51215" name="TextBox 21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57188" y="928688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Лорд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566042"/>
              </p:ext>
            </p:extLst>
          </p:nvPr>
        </p:nvGraphicFramePr>
        <p:xfrm>
          <a:off x="2428875" y="928688"/>
          <a:ext cx="1857375" cy="571500"/>
        </p:xfrm>
        <a:graphic>
          <a:graphicData uri="http://schemas.openxmlformats.org/drawingml/2006/table">
            <a:tbl>
              <a:tblPr/>
              <a:tblGrid>
                <a:gridCol w="185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Lord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 100.01.0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.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AB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5650</a:t>
                      </a:r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82668"/>
              </p:ext>
            </p:extLst>
          </p:nvPr>
        </p:nvGraphicFramePr>
        <p:xfrm>
          <a:off x="7000875" y="928688"/>
          <a:ext cx="2071688" cy="1732916"/>
        </p:xfrm>
        <a:graphic>
          <a:graphicData uri="http://schemas.openxmlformats.org/drawingml/2006/table">
            <a:tbl>
              <a:tblPr/>
              <a:tblGrid>
                <a:gridCol w="1036638"/>
                <a:gridCol w="1035050"/>
              </a:tblGrid>
              <a:tr h="246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Lord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 100.02.0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.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ACh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063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40700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Снаружи: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фрез. П-14,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SteelLak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, цвет «Черно-серый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Внутри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: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фрез. П-14,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SteelLak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, цвет «Черно-серый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Цвет коробки – муар «Черный», фурнитура: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Armadillo,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цвет хром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7000875" y="3427413"/>
          <a:ext cx="2071688" cy="1750378"/>
        </p:xfrm>
        <a:graphic>
          <a:graphicData uri="http://schemas.openxmlformats.org/drawingml/2006/table">
            <a:tbl>
              <a:tblPr/>
              <a:tblGrid>
                <a:gridCol w="1036638"/>
                <a:gridCol w="1035050"/>
              </a:tblGrid>
              <a:tr h="246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Lord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 100.0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.0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.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AB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063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40700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Снаружи: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фрез. П-14,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SteelLak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, цвет «Коричневый»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Внутри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: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фрез. П-14,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SteelLak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, цвет «Коричневый»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Цвет коробки – муар «Коричневый», фурнитура: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Armadillo,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цвет бронза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58" name="Picture 2" descr="\\Server\Рабочие папки\МАРКЕТИНГ\КАТАЛОГ 2016\двери 100 Ия\2\Лорд\Лорд 1\ВН краска слон.кость+патина кофе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4588" y="1571625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0" name="Picture 2" descr="\\Server\Рабочие папки\МАРКЕТИНГ\КАТАЛОГ 2016\двери 100 Ия\Новое Ия\СН краска слон.кость+патина кофе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1571625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2" name="Picture 3" descr="\\Server\Рабочие папки\МАРКЕТИНГ\КАТАЛОГ 2016\двери 100 Ия\Новое Ия\СН черно-серый_3647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06938" y="928688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4" name="Picture 67" descr="ВН черно-серый_3647 - копия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928688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5" name="Picture 68" descr="ВН коричневый_3472 - копия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3357563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6" name="Picture 69" descr="СН коричневый_3472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06938" y="3359150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1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27" name="TextBox 20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52228" name="TextBox 25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52229" name="TextBox 31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Classic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22225" y="889000"/>
          <a:ext cx="164304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Валенсия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85750" y="5280025"/>
          <a:ext cx="3929091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813"/>
                <a:gridCol w="1931278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П-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«Слоновая кость»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 П-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«Слоновая кость»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«Слоновая кость»,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бронза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59995"/>
              </p:ext>
            </p:extLst>
          </p:nvPr>
        </p:nvGraphicFramePr>
        <p:xfrm>
          <a:off x="2428875" y="895350"/>
          <a:ext cx="185738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7222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Valencia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AB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41800 </a:t>
                      </a:r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858000" y="895350"/>
          <a:ext cx="185738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7222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Valencia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41800 </a:t>
                      </a:r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4714875" y="5286375"/>
          <a:ext cx="421484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08"/>
                <a:gridCol w="2071734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П-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 П-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«Белый»,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2274" name="Picture 2" descr="\\Server\Рабочие папки\МАРКЕТИНГ\КАТАЛОГ 2016\двери 100 Ия\П-15\1\ВН  слоновая кость_3437 - копия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1571625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6" name="Picture 3" descr="\\Server\Рабочие папки\МАРКЕТИНГ\КАТАЛОГ 2016\двери 100 Ия\П-15\2\ВН белый_3547 - копия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8638" y="157163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Двери готовые 90 квартира\П-15\1\СН  слоновая кость_3437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3108" y="1571612"/>
            <a:ext cx="1800000" cy="3600000"/>
          </a:xfrm>
          <a:prstGeom prst="rect">
            <a:avLst/>
          </a:prstGeom>
          <a:noFill/>
        </p:spPr>
      </p:pic>
      <p:pic>
        <p:nvPicPr>
          <p:cNvPr id="3075" name="Picture 3" descr="F:\Двери готовые 90 квартира\П-15\2\СН белый_3547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1571612"/>
            <a:ext cx="1800000" cy="3600000"/>
          </a:xfrm>
          <a:prstGeom prst="rect">
            <a:avLst/>
          </a:prstGeom>
          <a:noFill/>
        </p:spPr>
      </p:pic>
      <p:sp>
        <p:nvSpPr>
          <p:cNvPr id="15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2500298" y="1857364"/>
            <a:ext cx="3786188" cy="971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Коллекция </a:t>
            </a:r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City</a:t>
            </a:r>
            <a:endParaRPr sz="4000"/>
          </a:p>
        </p:txBody>
      </p:sp>
      <p:sp>
        <p:nvSpPr>
          <p:cNvPr id="53251" name="TextBox 6"/>
          <p:cNvSpPr txBox="1">
            <a:spLocks noChangeArrowheads="1"/>
          </p:cNvSpPr>
          <p:nvPr/>
        </p:nvSpPr>
        <p:spPr bwMode="auto">
          <a:xfrm>
            <a:off x="928662" y="785794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Двери современного дизайна</a:t>
            </a:r>
          </a:p>
        </p:txBody>
      </p:sp>
      <p:sp>
        <p:nvSpPr>
          <p:cNvPr id="53252" name="TextBox 7"/>
          <p:cNvSpPr txBox="1">
            <a:spLocks noChangeArrowheads="1"/>
          </p:cNvSpPr>
          <p:nvPr/>
        </p:nvSpPr>
        <p:spPr bwMode="auto">
          <a:xfrm>
            <a:off x="7858125" y="21431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100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rot="5400000">
            <a:off x="1143001" y="3429000"/>
            <a:ext cx="6858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5720" y="5314950"/>
          <a:ext cx="4108540" cy="61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058"/>
                <a:gridCol w="2019482"/>
              </a:tblGrid>
              <a:tr h="35719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Н-52,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«Черно-серый», патина серебро</a:t>
                      </a:r>
                      <a:endParaRPr lang="ru-RU" sz="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 Н-52,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7180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786313" y="5286375"/>
          <a:ext cx="4071967" cy="621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493"/>
                <a:gridCol w="2001474"/>
              </a:tblGrid>
              <a:tr h="28575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Н-52,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«Коричневый»</a:t>
                      </a:r>
                      <a:endParaRPr lang="ru-RU" sz="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 Н-52,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«Слоновая кость»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5752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4295" name="TextBox 14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современного дизайна</a:t>
            </a:r>
          </a:p>
        </p:txBody>
      </p:sp>
      <p:sp>
        <p:nvSpPr>
          <p:cNvPr id="54296" name="TextBox 17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54297" name="TextBox 18"/>
          <p:cNvSpPr txBox="1">
            <a:spLocks noChangeArrowheads="1"/>
          </p:cNvSpPr>
          <p:nvPr/>
        </p:nvSpPr>
        <p:spPr bwMode="auto">
          <a:xfrm>
            <a:off x="1000125" y="2143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City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57188" y="928688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Неон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96460"/>
              </p:ext>
            </p:extLst>
          </p:nvPr>
        </p:nvGraphicFramePr>
        <p:xfrm>
          <a:off x="2428875" y="971550"/>
          <a:ext cx="1857388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Neon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42625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07197"/>
              </p:ext>
            </p:extLst>
          </p:nvPr>
        </p:nvGraphicFramePr>
        <p:xfrm>
          <a:off x="6929438" y="1014413"/>
          <a:ext cx="1857388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Neon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40700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54323" name="Picture 55" descr="СН краска коричневый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3463" y="1558925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\\Server\Рабочие папки\МАРКЕТИНГ\КАТАЛОГ 2016\двери 100 Ия\Новая папка\СН краска черно-серый+серебро (1)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71612"/>
            <a:ext cx="1800000" cy="3600000"/>
          </a:xfrm>
          <a:prstGeom prst="rect">
            <a:avLst/>
          </a:prstGeom>
          <a:noFill/>
        </p:spPr>
      </p:pic>
      <p:pic>
        <p:nvPicPr>
          <p:cNvPr id="4099" name="Picture 3" descr="\\Server\Рабочие папки\МАРКЕТИНГ\КАТАЛОГ 2016\двери 100 Ия\Новая папка\ВН слоновая кость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1571612"/>
            <a:ext cx="1800000" cy="3600000"/>
          </a:xfrm>
          <a:prstGeom prst="rect">
            <a:avLst/>
          </a:prstGeom>
          <a:noFill/>
        </p:spPr>
      </p:pic>
      <p:pic>
        <p:nvPicPr>
          <p:cNvPr id="4100" name="Picture 4" descr="\\Server\Рабочие папки\МАРКЕТИНГ\КАТАЛОГ 2016\двери 100 Ия\Новая папка\ВН краска белый (1)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1571612"/>
            <a:ext cx="1800000" cy="3600000"/>
          </a:xfrm>
          <a:prstGeom prst="rect">
            <a:avLst/>
          </a:prstGeom>
          <a:noFill/>
        </p:spPr>
      </p:pic>
      <p:sp>
        <p:nvSpPr>
          <p:cNvPr id="15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rot="5400000">
            <a:off x="1143001" y="3429000"/>
            <a:ext cx="6858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99" name="TextBox 14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современного дизайна</a:t>
            </a:r>
          </a:p>
        </p:txBody>
      </p:sp>
      <p:sp>
        <p:nvSpPr>
          <p:cNvPr id="55300" name="TextBox 17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55301" name="TextBox 18"/>
          <p:cNvSpPr txBox="1">
            <a:spLocks noChangeArrowheads="1"/>
          </p:cNvSpPr>
          <p:nvPr/>
        </p:nvSpPr>
        <p:spPr bwMode="auto">
          <a:xfrm>
            <a:off x="1000125" y="2143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City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28625" y="869950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Аэро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500313" y="982663"/>
          <a:ext cx="1857388" cy="65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Aero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42625 руб.</a:t>
                      </a:r>
                    </a:p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22837"/>
              </p:ext>
            </p:extLst>
          </p:nvPr>
        </p:nvGraphicFramePr>
        <p:xfrm>
          <a:off x="7072313" y="928688"/>
          <a:ext cx="1643074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37222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Aero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40700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85750" y="5314950"/>
          <a:ext cx="4143435" cy="61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3"/>
                <a:gridCol w="2071732"/>
              </a:tblGrid>
              <a:tr h="35719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фрез. Н-5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3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«Черно-серый», патина серебро</a:t>
                      </a:r>
                      <a:endParaRPr lang="ru-RU" sz="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фрез. Н-5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3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«Белый»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7180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4786313" y="5286375"/>
          <a:ext cx="4143403" cy="621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9"/>
                <a:gridCol w="1928824"/>
              </a:tblGrid>
              <a:tr h="28575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фрез. Н-53,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«Коричневый»</a:t>
                      </a:r>
                      <a:endParaRPr lang="ru-RU" sz="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фрез. Н-53,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«Слоновая кость»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5752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 descr="ВН краска белый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860" y="1500174"/>
            <a:ext cx="1800000" cy="3600000"/>
          </a:xfrm>
          <a:prstGeom prst="rect">
            <a:avLst/>
          </a:prstGeom>
        </p:spPr>
      </p:pic>
      <p:pic>
        <p:nvPicPr>
          <p:cNvPr id="16" name="Рисунок 15" descr="СН краска черный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500174"/>
            <a:ext cx="1800000" cy="3600000"/>
          </a:xfrm>
          <a:prstGeom prst="rect">
            <a:avLst/>
          </a:prstGeom>
        </p:spPr>
      </p:pic>
      <p:pic>
        <p:nvPicPr>
          <p:cNvPr id="18" name="Рисунок 17" descr="СН краска Коричневый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1500174"/>
            <a:ext cx="1800000" cy="3600000"/>
          </a:xfrm>
          <a:prstGeom prst="rect">
            <a:avLst/>
          </a:prstGeom>
        </p:spPr>
      </p:pic>
      <p:sp>
        <p:nvSpPr>
          <p:cNvPr id="17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\\Server\Рабочие папки\МАРКЕТИНГ\КАТАЛОГ 2016\новое задание\Аэро\ВН Аэро слоновая кость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8280" y="1500174"/>
            <a:ext cx="1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Line 3"/>
          <p:cNvSpPr/>
          <p:nvPr/>
        </p:nvSpPr>
        <p:spPr>
          <a:xfrm flipH="1">
            <a:off x="4570413" y="0"/>
            <a:ext cx="1587" cy="7358063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214313" y="5357813"/>
          <a:ext cx="4143435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604"/>
                <a:gridCol w="2106831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фрез. Н-51,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PVC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 цвет «Орех темный»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фрез. Н-51,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PVC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светлый»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333" name="TextBox 22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современного дизайна</a:t>
            </a:r>
          </a:p>
        </p:txBody>
      </p:sp>
      <p:sp>
        <p:nvSpPr>
          <p:cNvPr id="56334" name="TextBox 25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56335" name="TextBox 26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City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794544"/>
              </p:ext>
            </p:extLst>
          </p:nvPr>
        </p:nvGraphicFramePr>
        <p:xfrm>
          <a:off x="2357438" y="982663"/>
          <a:ext cx="1714512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Tokio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30800</a:t>
                      </a:r>
                      <a:r>
                        <a:rPr lang="ru-RU" sz="1200" baseline="0" dirty="0" smtClean="0">
                          <a:latin typeface="Calibri" pitchFamily="34" charset="0"/>
                          <a:cs typeface="Calibri" pitchFamily="34" charset="0"/>
                        </a:rPr>
                        <a:t>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076754"/>
              </p:ext>
            </p:extLst>
          </p:nvPr>
        </p:nvGraphicFramePr>
        <p:xfrm>
          <a:off x="6858000" y="642938"/>
          <a:ext cx="2214546" cy="1661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6"/>
                <a:gridCol w="1107220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Tokio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31900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фрез. Н-51, </a:t>
                      </a:r>
                      <a:r>
                        <a:rPr lang="ru-RU" sz="800" b="0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Экошпон</a:t>
                      </a: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,  цвет «</a:t>
                      </a:r>
                      <a:r>
                        <a:rPr lang="ru-RU" sz="800" b="0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Капучино</a:t>
                      </a: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</a:t>
                      </a:r>
                      <a:r>
                        <a:rPr lang="en-US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фрез. Н-51, </a:t>
                      </a:r>
                      <a:r>
                        <a:rPr lang="ru-RU" sz="800" b="0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Экошпон</a:t>
                      </a: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,  цвет «</a:t>
                      </a:r>
                      <a:r>
                        <a:rPr lang="ru-RU" sz="800" b="0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Капучино</a:t>
                      </a: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DejaVu Sans"/>
                          <a:cs typeface="Calibri" pitchFamily="34" charset="0"/>
                        </a:rPr>
                        <a:t>й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6858000" y="2714625"/>
          <a:ext cx="2214546" cy="1733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6"/>
                <a:gridCol w="1107220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Tokio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100.03.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30800</a:t>
                      </a:r>
                      <a:r>
                        <a:rPr lang="ru-RU" sz="1200" baseline="0" dirty="0" smtClean="0">
                          <a:latin typeface="Calibri" pitchFamily="34" charset="0"/>
                          <a:cs typeface="Calibri" pitchFamily="34" charset="0"/>
                        </a:rPr>
                        <a:t>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6580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Н-51,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PVC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 цвет «Орех темный»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</a:t>
                      </a:r>
                      <a:r>
                        <a:rPr lang="en-US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Н-51,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PVC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 цвет «Орех темный»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02675"/>
              </p:ext>
            </p:extLst>
          </p:nvPr>
        </p:nvGraphicFramePr>
        <p:xfrm>
          <a:off x="6858000" y="4786313"/>
          <a:ext cx="2214546" cy="1653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6"/>
                <a:gridCol w="1107220"/>
              </a:tblGrid>
              <a:tr h="2618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Tokio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100.04.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1863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33000</a:t>
                      </a:r>
                      <a:r>
                        <a:rPr lang="ru-RU" sz="1200" baseline="0" dirty="0" smtClean="0">
                          <a:latin typeface="Calibri" pitchFamily="34" charset="0"/>
                          <a:cs typeface="Calibri" pitchFamily="34" charset="0"/>
                        </a:rPr>
                        <a:t>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149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Н-51,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 цвет «Дуб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темный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Н-51,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 цвет «Дуб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беленый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»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9960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85750" y="889000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Токио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6392" name="Picture 2" descr="\\Server\Рабочие папки\МАРКЕТИНГ\КАТАЛОГ 2016\двери 100 Ия\Токио\ВН пвх венге светл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1571625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93" name="Picture 3" descr="\\Server\Рабочие папки\МАРКЕТИНГ\КАТАЛОГ 2016\двери 100 Ия\Токио\ВН винорит дуб беленый (1)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38" y="47863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94" name="Picture 82" descr="СН пвх орех темный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55733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95" name="Picture 83" descr="ВН экошпон капучино - копия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6207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96" name="Picture 84" descr="СН экошпон капучино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463" y="6207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97" name="Picture 85" descr="ВН пвх орех темный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5963" y="270827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98" name="Picture 86" descr="СН пвх орех темный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463" y="270827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99" name="Picture 87" descr="СН вин дуб темн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16463" y="47974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685800" y="2130425"/>
            <a:ext cx="7772400" cy="1468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2" name="Line 3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08" name="TextBox 18"/>
          <p:cNvSpPr txBox="1">
            <a:spLocks noChangeArrowheads="1"/>
          </p:cNvSpPr>
          <p:nvPr/>
        </p:nvSpPr>
        <p:spPr bwMode="auto">
          <a:xfrm>
            <a:off x="1000125" y="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21509" name="TextBox 19"/>
          <p:cNvSpPr txBox="1">
            <a:spLocks noChangeArrowheads="1"/>
          </p:cNvSpPr>
          <p:nvPr/>
        </p:nvSpPr>
        <p:spPr bwMode="auto">
          <a:xfrm>
            <a:off x="7858125" y="21431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100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10" name="TextBox 20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ART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65490"/>
              </p:ext>
            </p:extLst>
          </p:nvPr>
        </p:nvGraphicFramePr>
        <p:xfrm>
          <a:off x="2428875" y="885825"/>
          <a:ext cx="1785950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37222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Bohema</a:t>
                      </a: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b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0.01.04.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46475 руб.</a:t>
                      </a:r>
                      <a:endParaRPr lang="ru-RU" sz="1200" dirty="0"/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7072313" y="857250"/>
          <a:ext cx="1785950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37222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Bohema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100.02.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04.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46475 руб.</a:t>
                      </a:r>
                      <a:endParaRPr lang="ru-RU" sz="1200" dirty="0"/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42875" y="5297488"/>
          <a:ext cx="4214842" cy="57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450"/>
                <a:gridCol w="1862392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фрез. ХФ-34,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, цвет «Белый», патина серебро, лак</a:t>
                      </a: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Внутри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фрез.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П-11,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, цвет «Белый», патина серебро</a:t>
                      </a: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818"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Цвет коробки – муар «Белый», фурнитура: </a:t>
                      </a:r>
                      <a:r>
                        <a:rPr lang="en-US" sz="800" dirty="0" smtClean="0"/>
                        <a:t>Armadillo, </a:t>
                      </a:r>
                      <a:r>
                        <a:rPr lang="ru-RU" sz="800" dirty="0" smtClean="0"/>
                        <a:t>цвет хром, портал Лого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37" name="TextBox 26"/>
          <p:cNvSpPr txBox="1">
            <a:spLocks noChangeArrowheads="1"/>
          </p:cNvSpPr>
          <p:nvPr/>
        </p:nvSpPr>
        <p:spPr bwMode="auto">
          <a:xfrm>
            <a:off x="247650" y="928688"/>
            <a:ext cx="966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Богема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4643438" y="5297488"/>
          <a:ext cx="4429124" cy="57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46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фрез. ХФ-34,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, цвет «Белый», патина  золото, лак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Внутри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фрез. П-11,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</a:rPr>
                        <a:t>, цвет «Белый», патина  золото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818"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Цвет коробки – муар «Белый», фурнитура: </a:t>
                      </a:r>
                      <a:r>
                        <a:rPr lang="en-US" sz="800" dirty="0" smtClean="0"/>
                        <a:t>Armadillo, </a:t>
                      </a:r>
                      <a:r>
                        <a:rPr lang="ru-RU" sz="800" dirty="0" smtClean="0"/>
                        <a:t>цвет золото, портал Лого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548" name="Picture 2" descr="\\Server\Рабочие папки\МАРКЕТИНГ\КАТАЛОГ 2016\двери 100 Ия\Богема\вн краска белый+патина золото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75" y="1471613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9" name="Picture 2" descr="\\Server\Рабочие папки\МАРКЕТИНГ\КАТАЛОГ 2016\двери 100 Ия\1\Богема\Богема 1\вн краска белая2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38" y="150018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2" name="Picture 50" descr="СН винорит белый+сереб )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1484313"/>
            <a:ext cx="1800225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4" name="Picture 52" descr="СН винорит белый+золото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9338" y="1484313"/>
            <a:ext cx="1800225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Line 3"/>
          <p:cNvSpPr/>
          <p:nvPr/>
        </p:nvSpPr>
        <p:spPr>
          <a:xfrm flipH="1">
            <a:off x="4570413" y="0"/>
            <a:ext cx="1587" cy="7358063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347" name="TextBox 22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современного дизайна</a:t>
            </a:r>
          </a:p>
        </p:txBody>
      </p:sp>
      <p:sp>
        <p:nvSpPr>
          <p:cNvPr id="57348" name="TextBox 25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57349" name="TextBox 26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City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6858000" y="642938"/>
          <a:ext cx="2214546" cy="1661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5"/>
                <a:gridCol w="1107221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Stella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31900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фрез. Н-55,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темный»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</a:t>
                      </a:r>
                      <a:r>
                        <a:rPr lang="en-US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фрез. Н-55,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темный»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6858000" y="2714625"/>
          <a:ext cx="2214546" cy="1733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6"/>
                <a:gridCol w="1107220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Stella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100.03.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31900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6580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800" b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Снаружи: </a:t>
                      </a:r>
                      <a:r>
                        <a:rPr lang="ru-RU" sz="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</a:p>
                    <a:p>
                      <a:pPr>
                        <a:defRPr/>
                      </a:pP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фрез. Н-55, </a:t>
                      </a:r>
                      <a:r>
                        <a:rPr lang="ru-RU" sz="800" b="0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Экошпон</a:t>
                      </a: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,  цвет «</a:t>
                      </a:r>
                      <a:r>
                        <a:rPr lang="ru-RU" sz="800" b="0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Венге</a:t>
                      </a:r>
                      <a:r>
                        <a:rPr lang="ru-RU" sz="800" b="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темный»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Н-55,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Капучино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6858000" y="4775200"/>
          <a:ext cx="2214578" cy="1653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42"/>
                <a:gridCol w="1107236"/>
              </a:tblGrid>
              <a:tr h="2618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Stella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100.04.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1863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31900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149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Н-55,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 цвет «Серый/полярный»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Н-55,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 цвет «Серый/полярный»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9960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285750" y="5237163"/>
          <a:ext cx="421484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143140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фрез. Н-55,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темный»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фрез. Н-55,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 цвет «Пломбир»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500313" y="982663"/>
          <a:ext cx="1714512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Stella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31900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357188" y="857250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Стелла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7416" name="Picture 2" descr="\\Server\Рабочие папки\МАРКЕТИНГ\КАТАЛОГ 2016\двери 100 Ия\Невада (Н-55)\ВН экошпон капучино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38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18" name="Picture 82" descr="ВН экошпон, пломбир_3143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1543050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19" name="Picture 83" descr="СН экошпон венге тем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543050"/>
            <a:ext cx="1768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20" name="Picture 84" descr="ВН экошпон венге темн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6207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21" name="Picture 85" descr="СН экошпон венге темн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463" y="6207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22" name="Picture 86" descr="СН экошпон венге темн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463" y="2698750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23" name="Picture 87" descr="ВН экошпон серый полярн2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38" y="47974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24" name="Picture 88" descr="СН экошпон серый полярн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5" y="47974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Line 2"/>
          <p:cNvSpPr/>
          <p:nvPr/>
        </p:nvSpPr>
        <p:spPr>
          <a:xfrm flipH="1">
            <a:off x="4570413" y="0"/>
            <a:ext cx="1587" cy="74295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71" name="TextBox 25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современного дизайна</a:t>
            </a:r>
          </a:p>
        </p:txBody>
      </p:sp>
      <p:sp>
        <p:nvSpPr>
          <p:cNvPr id="58372" name="TextBox 26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58373" name="TextBox 27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City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6858000" y="642938"/>
          <a:ext cx="2214546" cy="1661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5"/>
                <a:gridCol w="1107221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Line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31900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Н-16,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темный»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</a:t>
                      </a:r>
                      <a:r>
                        <a:rPr lang="en-US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Н-16,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Капучино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6858000" y="2714625"/>
          <a:ext cx="2214546" cy="1733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26"/>
                <a:gridCol w="1107220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Line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100.03.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31900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6580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800" b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Снаружи: </a:t>
                      </a:r>
                      <a:r>
                        <a:rPr lang="ru-RU" sz="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</a:p>
                    <a:p>
                      <a:pPr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Н-16,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темный»</a:t>
                      </a:r>
                      <a:endParaRPr lang="ru-RU" sz="800" b="0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Н-16,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темный»</a:t>
                      </a: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6858000" y="4824413"/>
          <a:ext cx="2214578" cy="1653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42"/>
                <a:gridCol w="1107236"/>
              </a:tblGrid>
              <a:tr h="2618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Line</a:t>
                      </a:r>
                      <a:r>
                        <a:rPr lang="ru-RU" sz="12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100.04.</a:t>
                      </a:r>
                      <a:r>
                        <a:rPr lang="ru-RU" sz="12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1863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31900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149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Н-16,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Капучино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Н-16,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Капучино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9960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2571750" y="984250"/>
          <a:ext cx="1714512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Line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31900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357188" y="925513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Линия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214313" y="5286375"/>
          <a:ext cx="421484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000264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фрез. Н-16,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темный»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фрез. Н-16,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«Пломбир»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8440" name="Picture 2" descr="\\Server\Рабочие папки\МАРКЕТИНГ\КАТАЛОГ 2016\двери 100 Ия\Новое Ия\Линия\Линия\СН экошпон венге темн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" y="1543050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42" name="Picture 2" descr="\\Server\Рабочие папки\МАРКЕТИНГ\КАТАЛОГ 2016\двери 100 Ия\Новое Ия\Линия\Линия\СН экошпон венге темн2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44" name="Picture 2" descr="\\Server\Рабочие папки\МАРКЕТИНГ\КАТАЛОГ 2016\двери 100 Ия\Новое Ия\Линия\Линия\СН экошпон венге темн2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46" name="Picture 3" descr="\\Server\Рабочие папки\МАРКЕТИНГ\КАТАЛОГ 2016\двери 100 Ия\Новое Ия\СН экошпон капучино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47863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48" name="Picture 4" descr="\\Server\Рабочие папки\МАРКЕТИНГ\КАТАЛОГ 2016\двери 100 Ия\Линия\ВН экошпон Пломбир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74913" y="1535113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50" name="Picture 84" descr="ВН экошпон капучино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5963" y="6207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51" name="Picture 85" descr="ВН экошпон венге темн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5963" y="270827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4" descr="ВН экошпон капучино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634" y="4786134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1857375" y="1714500"/>
            <a:ext cx="5072063" cy="971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Коллекция </a:t>
            </a:r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City New</a:t>
            </a:r>
            <a:endParaRPr sz="4000"/>
          </a:p>
        </p:txBody>
      </p:sp>
      <p:sp>
        <p:nvSpPr>
          <p:cNvPr id="5" name="CustomShape 4"/>
          <p:cNvSpPr/>
          <p:nvPr/>
        </p:nvSpPr>
        <p:spPr>
          <a:xfrm>
            <a:off x="7612063" y="142852"/>
            <a:ext cx="1531937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Серия 100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928662" y="642918"/>
            <a:ext cx="2928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Двери современного дизайна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>
            <a:off x="1143001" y="3429000"/>
            <a:ext cx="6858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19" name="TextBox 28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современного дизайна</a:t>
            </a:r>
          </a:p>
        </p:txBody>
      </p:sp>
      <p:sp>
        <p:nvSpPr>
          <p:cNvPr id="60420" name="TextBox 30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60421" name="TextBox 31"/>
          <p:cNvSpPr txBox="1">
            <a:spLocks noChangeArrowheads="1"/>
          </p:cNvSpPr>
          <p:nvPr/>
        </p:nvSpPr>
        <p:spPr bwMode="auto">
          <a:xfrm>
            <a:off x="1000125" y="2143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City New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85750" y="5286375"/>
          <a:ext cx="421484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000264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Техно-4,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«Черно-серый»,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вставки алюминиевый </a:t>
                      </a:r>
                      <a:r>
                        <a:rPr lang="ru-RU" sz="800" b="0" strike="noStrike" spc="-1" baseline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молдинг</a:t>
                      </a:r>
                      <a:endParaRPr lang="ru-RU" sz="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 Техно-4,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, вставки алюминиевый </a:t>
                      </a:r>
                      <a:r>
                        <a:rPr lang="ru-RU" sz="800" b="0" strike="noStrike" spc="-1" baseline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молдинг</a:t>
                      </a:r>
                      <a:endParaRPr lang="ru-RU" sz="800" b="0" strike="noStrike" spc="-1" dirty="0" smtClean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011988" y="1000125"/>
          <a:ext cx="2071702" cy="201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01"/>
                <a:gridCol w="1035801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Bridge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100.02.04.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45650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6580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Техно-4,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Черно-серый», 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вставки алюминиевый </a:t>
                      </a:r>
                      <a:r>
                        <a:rPr lang="ru-RU" sz="800" b="0" strike="noStrike" spc="-1" baseline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молдинг</a:t>
                      </a:r>
                      <a:endParaRPr lang="ru-RU" sz="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</a:t>
                      </a: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нутри: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фрез.Техно-4,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«Черно-серый», 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вставки алюминиевый </a:t>
                      </a:r>
                      <a:r>
                        <a:rPr lang="ru-RU" sz="800" b="0" strike="noStrike" spc="-1" baseline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молдинг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962052"/>
              </p:ext>
            </p:extLst>
          </p:nvPr>
        </p:nvGraphicFramePr>
        <p:xfrm>
          <a:off x="7011988" y="3429000"/>
          <a:ext cx="2071702" cy="1890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01"/>
                <a:gridCol w="1035801"/>
              </a:tblGrid>
              <a:tr h="2574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Bridge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46750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8266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фрез.Техно-4,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«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Белый», 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вставки алюминиевый </a:t>
                      </a:r>
                      <a:r>
                        <a:rPr lang="ru-RU" sz="800" b="0" strike="noStrike" spc="-1" baseline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молдинг</a:t>
                      </a:r>
                      <a:endParaRPr lang="ru-RU" sz="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фрез.Техно-4,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вставки алюминиевый </a:t>
                      </a:r>
                      <a:r>
                        <a:rPr lang="ru-RU" sz="800" b="0" strike="noStrike" spc="-1" baseline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молдинг</a:t>
                      </a:r>
                      <a:endParaRPr lang="ru-RU" sz="800" b="0" strike="noStrike" spc="-1" dirty="0" smtClean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«Белый»,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657884"/>
              </p:ext>
            </p:extLst>
          </p:nvPr>
        </p:nvGraphicFramePr>
        <p:xfrm>
          <a:off x="2428875" y="1000125"/>
          <a:ext cx="1785966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66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Bridge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45650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50" y="928670"/>
          <a:ext cx="164307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Бридж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0474" name="Рисунок 19" descr="_2488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1000125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75" name="TextBox 16"/>
          <p:cNvSpPr txBox="1">
            <a:spLocks noChangeArrowheads="1"/>
          </p:cNvSpPr>
          <p:nvPr/>
        </p:nvSpPr>
        <p:spPr bwMode="auto">
          <a:xfrm>
            <a:off x="4643438" y="549275"/>
            <a:ext cx="4214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Модель доступна к заказу с 01-го июля</a:t>
            </a:r>
          </a:p>
        </p:txBody>
      </p:sp>
      <p:pic>
        <p:nvPicPr>
          <p:cNvPr id="60476" name="Picture 65" descr="ВН Бридж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92800" y="1004888"/>
            <a:ext cx="1079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77" name="Picture 66" descr="СН Бридж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628775"/>
            <a:ext cx="18002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\\Server\Рабочие папки\МАРКЕТИНГ\КАТАЛОГ 2016\двери 100 Ия\Бридж\ВН бридж белая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1643050"/>
            <a:ext cx="1800000" cy="3600000"/>
          </a:xfrm>
          <a:prstGeom prst="rect">
            <a:avLst/>
          </a:prstGeom>
          <a:noFill/>
        </p:spPr>
      </p:pic>
      <p:pic>
        <p:nvPicPr>
          <p:cNvPr id="8195" name="Picture 3" descr="\\Server\Рабочие папки\МАРКЕТИНГ\КАТАЛОГ 2016\двери 100 Ия\Бридж\СН бридж белая.jpg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3429000"/>
            <a:ext cx="1080000" cy="2160000"/>
          </a:xfrm>
          <a:prstGeom prst="rect">
            <a:avLst/>
          </a:prstGeom>
          <a:noFill/>
        </p:spPr>
      </p:pic>
      <p:pic>
        <p:nvPicPr>
          <p:cNvPr id="8196" name="Picture 4" descr="\\Server\Рабочие папки\МАРКЕТИНГ\КАТАЛОГ 2016\двери 100 Ия\Бридж\ВН бридж белая с бел коробкой.jpg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85267" y="3429000"/>
            <a:ext cx="1080000" cy="2160000"/>
          </a:xfrm>
          <a:prstGeom prst="rect">
            <a:avLst/>
          </a:prstGeom>
          <a:noFill/>
        </p:spPr>
      </p:pic>
      <p:sp>
        <p:nvSpPr>
          <p:cNvPr id="18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>
            <a:off x="1143001" y="3429000"/>
            <a:ext cx="6858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3" name="TextBox 28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современного дизайна</a:t>
            </a:r>
          </a:p>
        </p:txBody>
      </p:sp>
      <p:sp>
        <p:nvSpPr>
          <p:cNvPr id="61444" name="TextBox 30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61445" name="TextBox 31"/>
          <p:cNvSpPr txBox="1">
            <a:spLocks noChangeArrowheads="1"/>
          </p:cNvSpPr>
          <p:nvPr/>
        </p:nvSpPr>
        <p:spPr bwMode="auto">
          <a:xfrm>
            <a:off x="1000125" y="2143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City New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85750" y="5286375"/>
          <a:ext cx="421484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000264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Техно-4,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«Черно-серый», 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вставки алюминиевый </a:t>
                      </a:r>
                      <a:r>
                        <a:rPr lang="ru-RU" sz="800" b="0" strike="noStrike" spc="-1" baseline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молдинг</a:t>
                      </a:r>
                      <a:endParaRPr lang="ru-RU" sz="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 Техно-6,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вставки черный глянец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000875" y="1089025"/>
          <a:ext cx="2071702" cy="201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01"/>
                <a:gridCol w="1035801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Grace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4.H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45650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6580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Техно-4,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Черно-серый», 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вставки алюминиевый </a:t>
                      </a:r>
                      <a:r>
                        <a:rPr lang="ru-RU" sz="800" b="0" strike="noStrike" spc="-1" baseline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молдинг</a:t>
                      </a:r>
                      <a:endParaRPr lang="ru-RU" sz="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</a:t>
                      </a: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нутри: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фрез.Техно-6,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«Черно-серый», вставки белый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глянец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604729"/>
              </p:ext>
            </p:extLst>
          </p:nvPr>
        </p:nvGraphicFramePr>
        <p:xfrm>
          <a:off x="7000875" y="3429000"/>
          <a:ext cx="2071702" cy="1890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01"/>
                <a:gridCol w="1035801"/>
              </a:tblGrid>
              <a:tr h="2574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Grace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46750 руб.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8266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фрез.Техно-4,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«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Белый», 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вставки алюминиевый </a:t>
                      </a:r>
                      <a:r>
                        <a:rPr lang="ru-RU" sz="800" b="0" strike="noStrike" spc="-1" baseline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молдинг</a:t>
                      </a:r>
                      <a:endParaRPr lang="ru-RU" sz="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фрез.Техно-6,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вставки черный глянец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«Белый»,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578123"/>
              </p:ext>
            </p:extLst>
          </p:nvPr>
        </p:nvGraphicFramePr>
        <p:xfrm>
          <a:off x="2357438" y="1000125"/>
          <a:ext cx="1857388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Grace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45650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50" y="857250"/>
          <a:ext cx="164307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Грейс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1498" name="TextBox 19"/>
          <p:cNvSpPr txBox="1">
            <a:spLocks noChangeArrowheads="1"/>
          </p:cNvSpPr>
          <p:nvPr/>
        </p:nvSpPr>
        <p:spPr bwMode="auto">
          <a:xfrm>
            <a:off x="4643438" y="549275"/>
            <a:ext cx="4214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Модель доступна к заказу с 01-го июля</a:t>
            </a:r>
          </a:p>
        </p:txBody>
      </p:sp>
      <p:pic>
        <p:nvPicPr>
          <p:cNvPr id="61499" name="Picture 65" descr="ВН 2 Грейс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3429000"/>
            <a:ext cx="1079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0" name="Picture 66" descr="ВН 1 Грейс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1571625"/>
            <a:ext cx="18002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1" name="Picture 67" descr="СН Бридж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571625"/>
            <a:ext cx="18002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2" name="Picture 68" descr="СН Бридж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06946" y="1052513"/>
            <a:ext cx="1079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4" name="Рисунок 19" descr="Техно-6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75" y="1071563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\\Server\Рабочие папки\МАРКЕТИНГ\КАТАЛОГ 2016\двери 100 Ия\Бридж\СН бридж белая.jpg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3429000"/>
            <a:ext cx="1080000" cy="2160000"/>
          </a:xfrm>
          <a:prstGeom prst="rect">
            <a:avLst/>
          </a:prstGeom>
          <a:noFill/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>
            <a:off x="1143001" y="3429000"/>
            <a:ext cx="6858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7" name="TextBox 28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современного дизайна</a:t>
            </a:r>
          </a:p>
        </p:txBody>
      </p:sp>
      <p:sp>
        <p:nvSpPr>
          <p:cNvPr id="62468" name="TextBox 30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62469" name="TextBox 31"/>
          <p:cNvSpPr txBox="1">
            <a:spLocks noChangeArrowheads="1"/>
          </p:cNvSpPr>
          <p:nvPr/>
        </p:nvSpPr>
        <p:spPr bwMode="auto">
          <a:xfrm>
            <a:off x="1000125" y="2143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City New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14313" y="5308600"/>
          <a:ext cx="421484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000264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фрез. Техно-5,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«Черно-серый», вставки композит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нержавейка</a:t>
                      </a:r>
                      <a:endParaRPr lang="ru-RU" sz="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 Техно-5,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вставки композит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нержавейка</a:t>
                      </a:r>
                      <a:endParaRPr lang="ru-RU" sz="800" b="0" strike="noStrike" spc="-1" dirty="0" smtClean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011988" y="1047750"/>
          <a:ext cx="2071702" cy="1890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01"/>
                <a:gridCol w="1035801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Richi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4.H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45650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1816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Техно-5,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Черно-серый», вставки композит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нержавейка</a:t>
                      </a:r>
                      <a:endParaRPr lang="ru-RU" sz="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</a:t>
                      </a: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нутри: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фрез.Техно-5,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«Черно-серый», вставки композит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нержавейка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07061"/>
              </p:ext>
            </p:extLst>
          </p:nvPr>
        </p:nvGraphicFramePr>
        <p:xfrm>
          <a:off x="7000875" y="3441700"/>
          <a:ext cx="2071702" cy="1890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01"/>
                <a:gridCol w="1035801"/>
              </a:tblGrid>
              <a:tr h="2574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Richi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46750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8266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фрез.Техно-5,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«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Белый», вставки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композит нержавейка</a:t>
                      </a:r>
                      <a:endParaRPr lang="ru-RU" sz="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фрез.Техно-5,</a:t>
                      </a:r>
                      <a:r>
                        <a:rPr lang="ru-RU" sz="80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вставки композит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нержавейка</a:t>
                      </a:r>
                      <a:endParaRPr lang="ru-RU" sz="800" b="0" strike="noStrike" spc="-1" dirty="0" smtClean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«Белый»,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357438" y="1022350"/>
          <a:ext cx="1857388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Richi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45650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50" y="950913"/>
          <a:ext cx="164307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Ричи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2523" name="TextBox 16"/>
          <p:cNvSpPr txBox="1">
            <a:spLocks noChangeArrowheads="1"/>
          </p:cNvSpPr>
          <p:nvPr/>
        </p:nvSpPr>
        <p:spPr bwMode="auto">
          <a:xfrm>
            <a:off x="4643438" y="549275"/>
            <a:ext cx="4214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  <a:cs typeface="Calibri" pitchFamily="34" charset="0"/>
              </a:rPr>
              <a:t>Модель доступна к заказу с 01-го июля</a:t>
            </a:r>
          </a:p>
        </p:txBody>
      </p:sp>
      <p:pic>
        <p:nvPicPr>
          <p:cNvPr id="62524" name="Picture 65" descr="СН (1)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566863"/>
            <a:ext cx="18002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25" name="Picture 66" descr="ВН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38" y="1566863"/>
            <a:ext cx="18002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26" name="Picture 67" descr="СН (1)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08525" y="1052513"/>
            <a:ext cx="1079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27" name="Picture 68" descr="СН2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3429000"/>
            <a:ext cx="1079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28" name="Picture 69" descr="ВН 2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81688" y="3430588"/>
            <a:ext cx="1079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Рисунок 22" descr="ВН Ричи SteelLak черно-серый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1059671"/>
            <a:ext cx="108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>
            <a:off x="1143001" y="3429000"/>
            <a:ext cx="6858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1" name="TextBox 28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современного дизайна</a:t>
            </a:r>
          </a:p>
        </p:txBody>
      </p:sp>
      <p:sp>
        <p:nvSpPr>
          <p:cNvPr id="63492" name="TextBox 30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63493" name="TextBox 31"/>
          <p:cNvSpPr txBox="1">
            <a:spLocks noChangeArrowheads="1"/>
          </p:cNvSpPr>
          <p:nvPr/>
        </p:nvSpPr>
        <p:spPr bwMode="auto">
          <a:xfrm>
            <a:off x="1000125" y="2143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City New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6715140" y="642938"/>
          <a:ext cx="2393950" cy="168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031"/>
                <a:gridCol w="1196919"/>
              </a:tblGrid>
              <a:tr h="2489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100.04.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8949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34925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3620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Н-55,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Дуб седой»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</a:t>
                      </a:r>
                      <a:r>
                        <a:rPr lang="en-US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Техно-1,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седой», вставки черный глянец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753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6715140" y="3838718"/>
          <a:ext cx="2381250" cy="176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81"/>
                <a:gridCol w="1190569"/>
              </a:tblGrid>
              <a:tr h="2458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100.07.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83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34925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6580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800" b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Снаружи: </a:t>
                      </a:r>
                      <a:r>
                        <a:rPr lang="ru-RU" sz="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Н-55,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«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Дуб темный»</a:t>
                      </a:r>
                      <a:endParaRPr lang="ru-RU" sz="800" b="0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Техно-1,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беленый», вставки черный глянец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97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142875" y="4857750"/>
          <a:ext cx="421484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000264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фрез. Н-55,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«Тик (темное дерево)»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фрез. Техно-1,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, цвет «Белый», вставки черный глянец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261625"/>
              </p:ext>
            </p:extLst>
          </p:nvPr>
        </p:nvGraphicFramePr>
        <p:xfrm>
          <a:off x="2428875" y="663575"/>
          <a:ext cx="1857388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34925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214313" y="674688"/>
          <a:ext cx="164307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Миллениум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4643438" y="2825750"/>
          <a:ext cx="4429156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370"/>
                <a:gridCol w="2629786"/>
              </a:tblGrid>
              <a:tr h="1729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Варианты декоративных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вставок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Код модели для заказа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22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Черный глянец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100.04.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2001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Белое стекло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100.05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22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100.06.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0" y="5500688"/>
          <a:ext cx="4500562" cy="1285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31"/>
                <a:gridCol w="1098517"/>
                <a:gridCol w="1401814"/>
              </a:tblGrid>
              <a:tr h="223634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Варианты декоративных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вставок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Код модели для заказа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4084"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Черный глянец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4084"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Белое стекло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4084"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100.03.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584" name="Рисунок 44" descr="DSC_8378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450" y="6462713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85" name="Рисунок 45" descr="ВН экошпон пломбир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5726113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86" name="Рисунок 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8" y="6083300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4643438" y="5929313"/>
          <a:ext cx="4429156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370"/>
                <a:gridCol w="2629786"/>
              </a:tblGrid>
              <a:tr h="1729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Варианты декоративных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вставок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Код модели для заказа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22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Черный глянец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100.07.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2001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Белое стекло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100.08.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22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100.09.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605" name="Picture 124" descr="СН винорит тик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198563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\\Server\Рабочие папки\МАРКЕТИНГ\КАТАЛОГ 2016\двери 100 Ия\Новая папка\ВН экошпон пломбир.jpg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57422" y="1214422"/>
            <a:ext cx="1800000" cy="3600000"/>
          </a:xfrm>
          <a:prstGeom prst="rect">
            <a:avLst/>
          </a:prstGeom>
          <a:noFill/>
        </p:spPr>
      </p:pic>
      <p:pic>
        <p:nvPicPr>
          <p:cNvPr id="5124" name="Picture 4" descr="F:\Двери готовые 90 квартира\Миллениум\ВН винорит дуб седой вставка черн глянец (2) (1).jpg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8" y="642918"/>
            <a:ext cx="972000" cy="1944000"/>
          </a:xfrm>
          <a:prstGeom prst="rect">
            <a:avLst/>
          </a:prstGeom>
          <a:noFill/>
        </p:spPr>
      </p:pic>
      <p:pic>
        <p:nvPicPr>
          <p:cNvPr id="5125" name="Picture 5" descr="F:\Двери готовые 90 квартира\Миллениум\СН винорит дуб седой - нет наличника!!!.jpg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3438" y="642918"/>
            <a:ext cx="972000" cy="1944000"/>
          </a:xfrm>
          <a:prstGeom prst="rect">
            <a:avLst/>
          </a:prstGeom>
          <a:noFill/>
        </p:spPr>
      </p:pic>
      <p:pic>
        <p:nvPicPr>
          <p:cNvPr id="5126" name="Picture 6" descr="F:\Двери готовые 90 квартира\Миллениум\ВН винорит дуб беленый вст. черн глянец (1).jpg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15008" y="3857628"/>
            <a:ext cx="972000" cy="1944000"/>
          </a:xfrm>
          <a:prstGeom prst="rect">
            <a:avLst/>
          </a:prstGeom>
          <a:noFill/>
        </p:spPr>
      </p:pic>
      <p:pic>
        <p:nvPicPr>
          <p:cNvPr id="5127" name="Picture 7" descr="F:\Двери готовые 90 квартира\Миллениум\СН винорит дуб темный.jpg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43438" y="3857628"/>
            <a:ext cx="972000" cy="1944000"/>
          </a:xfrm>
          <a:prstGeom prst="rect">
            <a:avLst/>
          </a:prstGeom>
          <a:noFill/>
        </p:spPr>
      </p:pic>
      <p:sp>
        <p:nvSpPr>
          <p:cNvPr id="23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Рисунок 7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642918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Рисунок 22" descr="ВН экошпон серый полярн4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38" y="642918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Box 33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современного дизайна</a:t>
            </a:r>
          </a:p>
        </p:txBody>
      </p:sp>
      <p:sp>
        <p:nvSpPr>
          <p:cNvPr id="64519" name="TextBox 39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64520" name="TextBox 46"/>
          <p:cNvSpPr txBox="1">
            <a:spLocks noChangeArrowheads="1"/>
          </p:cNvSpPr>
          <p:nvPr/>
        </p:nvSpPr>
        <p:spPr bwMode="auto">
          <a:xfrm>
            <a:off x="1000125" y="2143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City New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14313" y="4857750"/>
          <a:ext cx="421484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000264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фрез. Н-55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темный»</a:t>
                      </a:r>
                      <a:endParaRPr lang="ru-RU" sz="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фрез. Техно-1,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«Пломбир», вставки черный глянец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88074"/>
              </p:ext>
            </p:extLst>
          </p:nvPr>
        </p:nvGraphicFramePr>
        <p:xfrm>
          <a:off x="2357438" y="728663"/>
          <a:ext cx="1857388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100.10.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33825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142875" y="708025"/>
          <a:ext cx="164307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Миллениум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0" y="5500688"/>
          <a:ext cx="4500562" cy="1285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31"/>
                <a:gridCol w="1098517"/>
                <a:gridCol w="1401814"/>
              </a:tblGrid>
              <a:tr h="223634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Варианты декоративных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вставок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Код модели для заказа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4084"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Черный глянец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100.10.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4084"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Белое стекло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100.11.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4084"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100.12.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4567" name="Рисунок 57" descr="DSC_8378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450" y="6462713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68" name="Рисунок 58" descr="ВН экошпон пломбир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8" y="5726113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69" name="Рисунок 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38" y="6083300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6929438" y="642918"/>
          <a:ext cx="2143140" cy="168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20"/>
                <a:gridCol w="1071520"/>
              </a:tblGrid>
              <a:tr h="2489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100.15.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8949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33825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3620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Н-55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«Серый полярный»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</a:t>
                      </a:r>
                      <a:r>
                        <a:rPr lang="en-US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Техно-1,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Капучино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», вставки хром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7536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6929438" y="3833875"/>
          <a:ext cx="2143140" cy="186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21"/>
                <a:gridCol w="1071519"/>
              </a:tblGrid>
              <a:tr h="259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100.17.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9139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33825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7741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800" b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Снаружи: </a:t>
                      </a:r>
                      <a:r>
                        <a:rPr lang="ru-RU" sz="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Н-55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темный»</a:t>
                      </a:r>
                      <a:endParaRPr lang="ru-RU" sz="800" b="0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Техно-1,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темный», вставки белое стекло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0255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643438" y="2857496"/>
          <a:ext cx="4429156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370"/>
                <a:gridCol w="2629786"/>
              </a:tblGrid>
              <a:tr h="1729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Варианты декоративных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вставок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Код модели для заказа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22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Черный глянец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100.13.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2001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Белое стекло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100.14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22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100.15.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643438" y="5932488"/>
          <a:ext cx="435771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48"/>
                <a:gridCol w="2587370"/>
              </a:tblGrid>
              <a:tr h="1729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Варианты декоративных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вставок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Код модели для заказа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22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Черный глянец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100.16.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2001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Белое стекло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100.17.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22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Millenium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100.18.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F:\Двери готовые 90 квартира\Миллениум\ВН экошпон пломбир.jpg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4810" y="1250047"/>
            <a:ext cx="1800000" cy="3600000"/>
          </a:xfrm>
          <a:prstGeom prst="rect">
            <a:avLst/>
          </a:prstGeom>
          <a:noFill/>
        </p:spPr>
      </p:pic>
      <p:pic>
        <p:nvPicPr>
          <p:cNvPr id="23" name="Рисунок 22" descr="СН экошпон венге темн (1).jpg"/>
          <p:cNvPicPr>
            <a:picLocks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9907" y="1238172"/>
            <a:ext cx="1800000" cy="3600000"/>
          </a:xfrm>
          <a:prstGeom prst="rect">
            <a:avLst/>
          </a:prstGeom>
        </p:spPr>
      </p:pic>
      <p:pic>
        <p:nvPicPr>
          <p:cNvPr id="24" name="Рисунок 23" descr="СН экошпон венге темн (1).jpg"/>
          <p:cNvPicPr>
            <a:picLocks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643438" y="3786190"/>
            <a:ext cx="1080000" cy="2160000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1107280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Рисунок 26" descr="ВН экошпон , венге темн_3207.jp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86446" y="3786190"/>
            <a:ext cx="1080000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Line 2"/>
          <p:cNvSpPr/>
          <p:nvPr/>
        </p:nvSpPr>
        <p:spPr>
          <a:xfrm flipH="1">
            <a:off x="4570413" y="0"/>
            <a:ext cx="1587" cy="74295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41" name="TextBox 33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современного дизайна</a:t>
            </a:r>
          </a:p>
        </p:txBody>
      </p:sp>
      <p:sp>
        <p:nvSpPr>
          <p:cNvPr id="65542" name="TextBox 34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65543" name="TextBox 35"/>
          <p:cNvSpPr txBox="1">
            <a:spLocks noChangeArrowheads="1"/>
          </p:cNvSpPr>
          <p:nvPr/>
        </p:nvSpPr>
        <p:spPr bwMode="auto">
          <a:xfrm>
            <a:off x="1000125" y="2143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City New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5544" name="Рисунок 36" descr="ВН экошпон капучино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1249363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214313" y="4929188"/>
          <a:ext cx="421484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000264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Техно-2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темный», вставка черный глянец</a:t>
                      </a:r>
                      <a:endParaRPr lang="ru-RU" sz="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фрез. Техно-2,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Капучино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», вставка черный глянец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602330"/>
              </p:ext>
            </p:extLst>
          </p:nvPr>
        </p:nvGraphicFramePr>
        <p:xfrm>
          <a:off x="2428875" y="735013"/>
          <a:ext cx="1857388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Grand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35750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214313" y="714375"/>
          <a:ext cx="164307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Гранд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0" y="5500688"/>
          <a:ext cx="4500562" cy="1285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31"/>
                <a:gridCol w="1098517"/>
                <a:gridCol w="1401814"/>
              </a:tblGrid>
              <a:tr h="223634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Варианты декоративных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вставок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Код модели для заказа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54084"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Черный глянец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Grand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54084"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Белое стекло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Grand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54084"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Grand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100.03.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5591" name="Рисунок 57" descr="DSC_8378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50" y="6462713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92" name="Рисунок 58" descr="ВН экошпон пломбир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8" y="5726113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93" name="Рисунок 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8" y="6083300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6929438" y="617538"/>
          <a:ext cx="2143140" cy="177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20"/>
                <a:gridCol w="1071520"/>
              </a:tblGrid>
              <a:tr h="2530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Grand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100.04.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3038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35750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5911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Техно-2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темный», вставка черный глянец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</a:t>
                      </a:r>
                      <a:r>
                        <a:rPr lang="en-US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Техно-2,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«Пломбир», вставка черный глянец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3592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6929438" y="3738688"/>
          <a:ext cx="2143140" cy="186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21"/>
                <a:gridCol w="1071519"/>
              </a:tblGrid>
              <a:tr h="259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Grand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100.07.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9139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35750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7741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800" b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Снаружи: </a:t>
                      </a:r>
                      <a:r>
                        <a:rPr lang="ru-RU" sz="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Техно-2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темный», вставка черный глянец</a:t>
                      </a:r>
                      <a:endParaRPr lang="ru-RU" sz="800" b="0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Техно-2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темный», вставка черный глянец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0255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606925" y="2754313"/>
          <a:ext cx="4500562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380"/>
                <a:gridCol w="2672182"/>
              </a:tblGrid>
              <a:tr h="1729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Варианты декоративных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вставок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Код модели для заказа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22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Черный глянец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Grand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100.04.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2001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Белое стекло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Grand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100.05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22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Grand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100.06.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643438" y="5932488"/>
          <a:ext cx="4429156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370"/>
                <a:gridCol w="2629786"/>
              </a:tblGrid>
              <a:tr h="1729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Варианты декоративных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вставок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Код модели для заказа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22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Черный глянец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Grand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100.07.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2001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Белое стекло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Grand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100.08.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22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Grand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100.09.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5657" name="Picture 2" descr="\\Server\Рабочие папки\МАРКЕТИНГ\КАТАЛОГ 2016\двери 100 Ия\Гранд\ВН экошпон пломбир1.jpg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38" y="571500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Рисунок 26" descr="ВН экошпон венге темный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3829" y="3714752"/>
            <a:ext cx="1080000" cy="2160000"/>
          </a:xfrm>
          <a:prstGeom prst="rect">
            <a:avLst/>
          </a:prstGeom>
        </p:spPr>
      </p:pic>
      <p:pic>
        <p:nvPicPr>
          <p:cNvPr id="28" name="Рисунок 27" descr="СН экошпон венге темный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1257760"/>
            <a:ext cx="1800000" cy="3600000"/>
          </a:xfrm>
          <a:prstGeom prst="rect">
            <a:avLst/>
          </a:prstGeom>
        </p:spPr>
      </p:pic>
      <p:pic>
        <p:nvPicPr>
          <p:cNvPr id="29" name="Рисунок 28" descr="СН экошпон венге темный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0821" y="3714752"/>
            <a:ext cx="1080000" cy="2160000"/>
          </a:xfrm>
          <a:prstGeom prst="rect">
            <a:avLst/>
          </a:prstGeom>
        </p:spPr>
      </p:pic>
      <p:pic>
        <p:nvPicPr>
          <p:cNvPr id="30" name="Рисунок 29" descr="СН экошпон венге темный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438" y="571480"/>
            <a:ext cx="1080000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5400000">
            <a:off x="1143001" y="3429000"/>
            <a:ext cx="6858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5" name="TextBox 24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современного дизайна</a:t>
            </a:r>
          </a:p>
        </p:txBody>
      </p:sp>
      <p:sp>
        <p:nvSpPr>
          <p:cNvPr id="66566" name="TextBox 25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66567" name="TextBox 29"/>
          <p:cNvSpPr txBox="1">
            <a:spLocks noChangeArrowheads="1"/>
          </p:cNvSpPr>
          <p:nvPr/>
        </p:nvSpPr>
        <p:spPr bwMode="auto">
          <a:xfrm>
            <a:off x="1000125" y="2143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City New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6929438" y="642938"/>
          <a:ext cx="2143140" cy="1711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20"/>
                <a:gridCol w="1071520"/>
              </a:tblGrid>
              <a:tr h="2530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New York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100.04.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3038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39600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5911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Техно-3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Махагон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», вставки черный глянец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</a:t>
                      </a:r>
                      <a:r>
                        <a:rPr lang="en-US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Техно-3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Махагон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», вставки черный глянец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3592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869777"/>
              </p:ext>
            </p:extLst>
          </p:nvPr>
        </p:nvGraphicFramePr>
        <p:xfrm>
          <a:off x="6929438" y="3786188"/>
          <a:ext cx="2143140" cy="186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21"/>
                <a:gridCol w="1071519"/>
              </a:tblGrid>
              <a:tr h="259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New York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100.07.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9139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38500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7741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800" b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Снаружи: </a:t>
                      </a:r>
                      <a:r>
                        <a:rPr lang="ru-RU" sz="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Техно-3,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»,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темный», вставки черный глянец</a:t>
                      </a:r>
                      <a:endParaRPr lang="ru-RU" sz="800" b="0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Техно-3,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Экошпон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», цвет «</a:t>
                      </a:r>
                      <a:r>
                        <a:rPr lang="ru-RU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Венге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темный», вставки черный глянец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0255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4643438" y="2849563"/>
          <a:ext cx="4429156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370"/>
                <a:gridCol w="2629786"/>
              </a:tblGrid>
              <a:tr h="1729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Варианты декоративных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вставок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Код модели для заказа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22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Черный глянец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New York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100.04.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2001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Белое стекло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New York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100.05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22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New York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100.06.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4643438" y="5929313"/>
          <a:ext cx="435771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48"/>
                <a:gridCol w="2587370"/>
              </a:tblGrid>
              <a:tr h="1729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Варианты декоративных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вставок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Код модели для заказа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22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Черный глянец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New York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100.07.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2001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Белое стекло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New York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100.08.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22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New York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100.09.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523813"/>
              </p:ext>
            </p:extLst>
          </p:nvPr>
        </p:nvGraphicFramePr>
        <p:xfrm>
          <a:off x="2428875" y="735013"/>
          <a:ext cx="1857388" cy="48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New York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39600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14313" y="714375"/>
          <a:ext cx="164307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Нью-Йорк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0" y="5500688"/>
          <a:ext cx="4500562" cy="1285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31"/>
                <a:gridCol w="1098517"/>
                <a:gridCol w="1401814"/>
              </a:tblGrid>
              <a:tr h="223634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Варианты декоративных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вставок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Код модели для заказа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54084"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Черный глянец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New York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54084"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Белое стекло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New York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54084"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New York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100.03.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6666" name="Рисунок 59" descr="DSC_8378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50" y="6462713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67" name="Рисунок 60" descr="ВН экошпон пломбир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8" y="5726113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68" name="Рисунок 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8" y="6083300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214313" y="4929188"/>
          <a:ext cx="421484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000264"/>
              </a:tblGrid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Снаружи:</a:t>
                      </a:r>
                      <a:r>
                        <a:rPr lang="ru-RU" sz="8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фрез. Техно-3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«Дуб седой», вставки черный глянец</a:t>
                      </a:r>
                      <a:endParaRPr lang="ru-RU" sz="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Техно-3,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«Белый», вставки черный глянец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F:\Двери готовые 90 квартира\Нью-Йорк\Нью-Йорк 3\СН экошпон венге темн.jpg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738690"/>
            <a:ext cx="1080000" cy="2160000"/>
          </a:xfrm>
          <a:prstGeom prst="rect">
            <a:avLst/>
          </a:prstGeom>
          <a:noFill/>
        </p:spPr>
      </p:pic>
      <p:pic>
        <p:nvPicPr>
          <p:cNvPr id="23" name="Рисунок 22" descr="СН винорит дуб седой.jpg"/>
          <p:cNvPicPr>
            <a:picLocks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61782" y="1285860"/>
            <a:ext cx="1800000" cy="3600000"/>
          </a:xfrm>
          <a:prstGeom prst="rect">
            <a:avLst/>
          </a:prstGeom>
        </p:spPr>
      </p:pic>
      <p:pic>
        <p:nvPicPr>
          <p:cNvPr id="24" name="Рисунок 23" descr="ВН винорит махагон.jpg"/>
          <p:cNvPicPr>
            <a:picLocks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98321" y="642918"/>
            <a:ext cx="1080000" cy="2160000"/>
          </a:xfrm>
          <a:prstGeom prst="rect">
            <a:avLst/>
          </a:prstGeom>
        </p:spPr>
      </p:pic>
      <p:pic>
        <p:nvPicPr>
          <p:cNvPr id="25" name="Рисунок 24" descr="СН винорит махагон - копия.jpg"/>
          <p:cNvPicPr>
            <a:picLocks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643438" y="642918"/>
            <a:ext cx="1080000" cy="2160000"/>
          </a:xfrm>
          <a:prstGeom prst="rect">
            <a:avLst/>
          </a:prstGeom>
        </p:spPr>
      </p:pic>
      <p:sp>
        <p:nvSpPr>
          <p:cNvPr id="26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Рисунок 26" descr="ВН Нью-Йорк.jp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28860" y="1285860"/>
            <a:ext cx="1800000" cy="3600000"/>
          </a:xfrm>
          <a:prstGeom prst="rect">
            <a:avLst/>
          </a:prstGeom>
        </p:spPr>
      </p:pic>
      <p:pic>
        <p:nvPicPr>
          <p:cNvPr id="28" name="Рисунок 27" descr="ВН экошпон венге темн - копия.jp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10384" y="3738502"/>
            <a:ext cx="108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6" descr="сн винорит Белый+патина золот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1539875"/>
            <a:ext cx="19494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CustomShape 1"/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6" name="Line 2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14313" y="5451475"/>
          <a:ext cx="4143404" cy="54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578"/>
                <a:gridCol w="1830826"/>
              </a:tblGrid>
              <a:tr h="28575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ХФ-38,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«Белый», патина золото, лак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П-10,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, цвет «Белый», патина золото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818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«Белый»,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золото, портал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Найс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543" name="TextBox 17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22544" name="TextBox 18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22545" name="TextBox 22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ART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31970"/>
              </p:ext>
            </p:extLst>
          </p:nvPr>
        </p:nvGraphicFramePr>
        <p:xfrm>
          <a:off x="2428875" y="1000125"/>
          <a:ext cx="178595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Versace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100.01.04.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47850 руб.</a:t>
                      </a:r>
                      <a:endParaRPr lang="ru-RU" sz="12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6949" name="Group 85"/>
          <p:cNvGraphicFramePr>
            <a:graphicFrameLocks noGrp="1"/>
          </p:cNvGraphicFramePr>
          <p:nvPr/>
        </p:nvGraphicFramePr>
        <p:xfrm>
          <a:off x="214313" y="857250"/>
          <a:ext cx="1262062" cy="396240"/>
        </p:xfrm>
        <a:graphic>
          <a:graphicData uri="http://schemas.openxmlformats.org/drawingml/2006/table">
            <a:tbl>
              <a:tblPr/>
              <a:tblGrid>
                <a:gridCol w="1262062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Версаче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98239"/>
              </p:ext>
            </p:extLst>
          </p:nvPr>
        </p:nvGraphicFramePr>
        <p:xfrm>
          <a:off x="7072313" y="2765425"/>
          <a:ext cx="2000232" cy="1877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522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Versace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100.03.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2204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46750руб.</a:t>
                      </a:r>
                      <a:endParaRPr lang="ru-RU" sz="12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7567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ХФ-38,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темный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», патина черная, лак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фрез.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</a:rPr>
                        <a:t>П-10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</a:rPr>
                        <a:t>, цвет «Слоновая кость», патина золото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73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золото, портал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Найс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072313" y="625475"/>
          <a:ext cx="2000232" cy="188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695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Versace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9530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47850 руб.</a:t>
                      </a:r>
                      <a:endParaRPr lang="ru-RU" sz="12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859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ХФ-38,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«Белый», патина золото, лак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фрез.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</a:rPr>
                        <a:t>П-10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</a:rPr>
                        <a:t>, цвет «Слоновая кость», патина золото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6595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«Слоновая кость»,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золото, портал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Найс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991521"/>
              </p:ext>
            </p:extLst>
          </p:nvPr>
        </p:nvGraphicFramePr>
        <p:xfrm>
          <a:off x="7072313" y="4821238"/>
          <a:ext cx="2000232" cy="187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310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Versace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100.04.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1065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44825 руб.</a:t>
                      </a:r>
                      <a:endParaRPr lang="ru-RU" sz="12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125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ХФ-38,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«Белый», патина золото, лак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фрез.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</a:rPr>
                        <a:t>П-10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«Белый», патина золото, лак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2561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«Слоновая кость»,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золото, портал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Найс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602" name="Picture 3" descr="\\Server\Рабочие папки\МАРКЕТИНГ\КАТАЛОГ 2016\двери 100 Ия\Версаче\ВН краска слонкость+золото40)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38" y="27464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3" name="Picture 4" descr="\\Server\Рабочие папки\МАРКЕТИНГ\КАТАЛОГ 2016\двери 100 Ия\Версаче\ВН краска слонкость+золото4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38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4" name="Picture 2" descr="\\Server\Рабочие папки\МАРКЕТИНГ\КАТАЛОГ 2016\двери 100 Ия\1\Версаче\Версаче 1-\ВН краска белый+патина золото.jpg"/>
          <p:cNvPicPr>
            <a:picLocks noChangeArrowheads="1"/>
          </p:cNvPicPr>
          <p:nvPr/>
        </p:nvPicPr>
        <p:blipFill>
          <a:blip r:embed="rId5" cstate="email">
            <a:lum bright="14000"/>
          </a:blip>
          <a:srcRect/>
          <a:stretch>
            <a:fillRect/>
          </a:stretch>
        </p:blipFill>
        <p:spPr bwMode="auto">
          <a:xfrm>
            <a:off x="2357438" y="1714500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9" name="Picture 88" descr="сн винорит Белый+патина золот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565150"/>
            <a:ext cx="10795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11" name="Picture 90" descr="СН винорит дуб темн+черн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64075" y="2643188"/>
            <a:ext cx="10795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13" name="Picture 92" descr="сн винорит Белый+патина золото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75188" y="4752975"/>
            <a:ext cx="108108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15" name="Picture 94" descr="ВН винорит, белый, патина золото_3369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86438" y="4843463"/>
            <a:ext cx="9715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3EDC14EA-BA69-4A74-B04C-6D7C878FDC7D}" type="slidenum">
              <a:rPr lang="ru-RU"/>
              <a:pPr algn="r"/>
              <a:t>50</a:t>
            </a:fld>
            <a:endParaRPr lang="ru-RU" dirty="0"/>
          </a:p>
        </p:txBody>
      </p:sp>
      <p:sp>
        <p:nvSpPr>
          <p:cNvPr id="67587" name="TextBox 7"/>
          <p:cNvSpPr txBox="1">
            <a:spLocks noChangeArrowheads="1"/>
          </p:cNvSpPr>
          <p:nvPr/>
        </p:nvSpPr>
        <p:spPr bwMode="auto">
          <a:xfrm>
            <a:off x="3071813" y="1500188"/>
            <a:ext cx="2968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Серия 100</a:t>
            </a:r>
          </a:p>
          <a:p>
            <a:pPr algn="ctr"/>
            <a:r>
              <a:rPr lang="ru-RU">
                <a:latin typeface="Calibri" pitchFamily="34" charset="0"/>
              </a:rPr>
              <a:t>Дизайнерская коллекция</a:t>
            </a:r>
            <a:endParaRPr lang="en-US">
              <a:latin typeface="Calibri" pitchFamily="34" charset="0"/>
            </a:endParaRP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 sz="3600">
                <a:latin typeface="Calibri" pitchFamily="34" charset="0"/>
              </a:rPr>
              <a:t>Contemporary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9"/>
          <p:cNvSpPr txBox="1">
            <a:spLocks noChangeArrowheads="1"/>
          </p:cNvSpPr>
          <p:nvPr/>
        </p:nvSpPr>
        <p:spPr bwMode="auto">
          <a:xfrm>
            <a:off x="1000125" y="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Дизайнерская коллекция </a:t>
            </a:r>
          </a:p>
        </p:txBody>
      </p:sp>
      <p:sp>
        <p:nvSpPr>
          <p:cNvPr id="68611" name="TextBox 16"/>
          <p:cNvSpPr txBox="1">
            <a:spLocks noChangeArrowheads="1"/>
          </p:cNvSpPr>
          <p:nvPr/>
        </p:nvSpPr>
        <p:spPr bwMode="auto">
          <a:xfrm>
            <a:off x="7715250" y="2143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10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8612" name="TextBox 41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Contemporary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434557"/>
              </p:ext>
            </p:extLst>
          </p:nvPr>
        </p:nvGraphicFramePr>
        <p:xfrm>
          <a:off x="357188" y="785813"/>
          <a:ext cx="385765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418"/>
                <a:gridCol w="22302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Авеню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Avenue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                          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    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357188" y="5643563"/>
          <a:ext cx="38576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Снаружи/внутри: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Д-6,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«Белый», цвет полотна и короба: муар «Белый», фурнитура: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en-US" sz="8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8628" name="Рисунок 15" descr="ВН 50 черно-серый_3621 (перевернуть).jpg"/>
          <p:cNvPicPr preferRelativeResize="0"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9" name="Рисунок 18" descr="СН 50 черно-серый_3621.jpg"/>
          <p:cNvPicPr preferRelativeResize="0"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2013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0" name="Рисунок 19" descr="СН 51 слоновая кость_3489.jpg"/>
          <p:cNvPicPr preferRelativeResize="0"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2013" y="267176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1" name="Рисунок 21" descr="ВН 51 слоновая кость_3489.jpg"/>
          <p:cNvPicPr preferRelativeResize="0"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75" y="267176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2" name="Рисунок 22" descr="СН Авеню бел.jpg"/>
          <p:cNvPicPr preferRelativeResize="0"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313" y="1285875"/>
            <a:ext cx="19446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3" name="Рисунок 23" descr="ВН Авеню бел.jpg"/>
          <p:cNvPicPr preferRelativeResize="0"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57438" y="1285875"/>
            <a:ext cx="19446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2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7072313" y="2643188"/>
          <a:ext cx="2000232" cy="1830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522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Avenue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.03.0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220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7567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Д-6,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«Слоновая кость»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Д-6,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«Слоновая кость»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73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«Слоновая кость»,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072313" y="625475"/>
          <a:ext cx="2000232" cy="188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6953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Avenue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.02.0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953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859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Д-6,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«Черно-серый»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Д-6,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«Черно-серый»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6595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«Черно-серый»,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7072313" y="4714875"/>
          <a:ext cx="2000232" cy="187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3106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Avenue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.04.0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1065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125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Д-6,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«Коричневый»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Д-6,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«Коричневый»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2561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8677" name="Рисунок 31" descr="ВН Авеню (Avenue) коричневый.jpg"/>
          <p:cNvPicPr preferRelativeResize="0">
            <a:picLocks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75338" y="471487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78" name="Рисунок 32" descr="СН Авеню (Avenue) коричневый.jpg"/>
          <p:cNvPicPr preferRelativeResize="0">
            <a:picLocks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94238" y="471487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9"/>
          <p:cNvSpPr txBox="1">
            <a:spLocks noChangeArrowheads="1"/>
          </p:cNvSpPr>
          <p:nvPr/>
        </p:nvSpPr>
        <p:spPr bwMode="auto">
          <a:xfrm>
            <a:off x="1000125" y="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Дизайнерская коллекция </a:t>
            </a:r>
          </a:p>
        </p:txBody>
      </p:sp>
      <p:sp>
        <p:nvSpPr>
          <p:cNvPr id="69635" name="TextBox 16"/>
          <p:cNvSpPr txBox="1">
            <a:spLocks noChangeArrowheads="1"/>
          </p:cNvSpPr>
          <p:nvPr/>
        </p:nvSpPr>
        <p:spPr bwMode="auto">
          <a:xfrm>
            <a:off x="7715250" y="2143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10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9636" name="TextBox 41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Contemporary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85750" y="857250"/>
          <a:ext cx="392909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555"/>
                <a:gridCol w="22715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Паттерн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Pattern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5" name="Line 2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072313" y="2709863"/>
          <a:ext cx="2000232" cy="1830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522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Pattern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.03.0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220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7567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Д-7,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«Слоновая кость»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Д-7,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«Слоновая кость»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73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«Слоновая кость»,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072313" y="625475"/>
          <a:ext cx="2000232" cy="188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6953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Pattern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.02.0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953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859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Д-7,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«Черно-серый»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Д-7,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«Черно-серый»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6595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«Черно-серый»,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072313" y="4772025"/>
          <a:ext cx="2000232" cy="187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3106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Pattern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.04.0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1065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125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Д-7,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«Коричневый»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Д-7,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«Коричневый»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2561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14313" y="5643563"/>
          <a:ext cx="41434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Снаружи/внутри: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Д-7,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«Белый», цвет полотна и короба: муар «Белый», фурнитура: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en-US" sz="8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9695" name="Рисунок 19" descr="ВН Паттерн бел.jpg"/>
          <p:cNvPicPr preferRelativeResize="0"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41563" y="1285875"/>
            <a:ext cx="19446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6" name="Рисунок 21" descr="СН Паттерн бел.jpg"/>
          <p:cNvPicPr preferRelativeResize="0"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875" y="1285875"/>
            <a:ext cx="194468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7" name="Рисунок 22" descr="ВН 48 черно-серый_3627.jpg"/>
          <p:cNvPicPr preferRelativeResize="0"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78525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8" name="Рисунок 32" descr="ВН49 слоновая кость_3497.jpg"/>
          <p:cNvPicPr preferRelativeResize="0"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50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9" name="Рисунок 33" descr="СН 48 черно-серый_3627.jpg"/>
          <p:cNvPicPr preferRelativeResize="0"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48225" y="642938"/>
            <a:ext cx="97313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00" name="Рисунок 34" descr="СН49 слоновая кость_3497.jpg"/>
          <p:cNvPicPr preferRelativeResize="0"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57750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01" name="Рисунок 24" descr="ВН Паттерн (Pattern) коричневый.jpg"/>
          <p:cNvPicPr preferRelativeResize="0">
            <a:picLocks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07100" y="476408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02" name="Рисунок 25" descr="СН Паттерн (Pattern) коричневый.jpg"/>
          <p:cNvPicPr preferRelativeResize="0">
            <a:picLocks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57750" y="47704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9"/>
          <p:cNvSpPr txBox="1">
            <a:spLocks noChangeArrowheads="1"/>
          </p:cNvSpPr>
          <p:nvPr/>
        </p:nvSpPr>
        <p:spPr bwMode="auto">
          <a:xfrm>
            <a:off x="1000125" y="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Дизайнерская коллекция </a:t>
            </a:r>
          </a:p>
        </p:txBody>
      </p:sp>
      <p:sp>
        <p:nvSpPr>
          <p:cNvPr id="70659" name="TextBox 16"/>
          <p:cNvSpPr txBox="1">
            <a:spLocks noChangeArrowheads="1"/>
          </p:cNvSpPr>
          <p:nvPr/>
        </p:nvSpPr>
        <p:spPr bwMode="auto">
          <a:xfrm>
            <a:off x="7715250" y="2143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10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70660" name="TextBox 41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Contemporary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85750" y="857250"/>
          <a:ext cx="392909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555"/>
                <a:gridCol w="22715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Вэйв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Wave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0670" name="Рисунок 11" descr="ВН 43 черно-серый_3522.jpg"/>
          <p:cNvPicPr preferRelativeResize="0"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13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1" name="Рисунок 12" descr="ВН 44 слоновая кость_3454.jpg"/>
          <p:cNvPicPr preferRelativeResize="0"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2" name="Рисунок 17" descr="СН 42 белый_3517.jpg"/>
          <p:cNvPicPr preferRelativeResize="0"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875" y="1285875"/>
            <a:ext cx="194468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3" name="Рисунок 18" descr="СН 43 черно-серый_3522.jpg"/>
          <p:cNvPicPr preferRelativeResize="0"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0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4" name="Рисунок 19" descr="СН 44 слоновая кость_3454.jpg"/>
          <p:cNvPicPr preferRelativeResize="0"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0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5" name="Рисунок 13" descr="ВН 42 белый_3517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76488" y="1285875"/>
            <a:ext cx="18383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2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072313" y="2709863"/>
          <a:ext cx="2000232" cy="1830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522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Wave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.03.0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220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7567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Д-9,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«Слоновая кость»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Д-9,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«Слоновая кость»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73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«Слоновая кость»,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072313" y="625475"/>
          <a:ext cx="2000232" cy="188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6953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Wave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.02.0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953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859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Д-9,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«Черно-серый»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Д-9,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«Черно-серый»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6595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«Черно-серый»,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072313" y="4714875"/>
          <a:ext cx="2000232" cy="187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3106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Wave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.04.0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1065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125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Д-9,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«Коричневый»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Д-9,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«Коричневый»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2561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57188" y="5643563"/>
          <a:ext cx="38576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Снаружи/внутри: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Д-9,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«Белый», цвет полотна и короба: муар «Белый», фурнитура: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en-US" sz="8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0725" name="Рисунок 24" descr="ВН 42 коричневый.jpg"/>
          <p:cNvPicPr preferRelativeResize="0">
            <a:picLocks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94400" y="4775200"/>
            <a:ext cx="9731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26" name="Рисунок 25" descr="СН 42 коричневый.jpg"/>
          <p:cNvPicPr preferRelativeResize="0">
            <a:picLocks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57750" y="47863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9"/>
          <p:cNvSpPr txBox="1">
            <a:spLocks noChangeArrowheads="1"/>
          </p:cNvSpPr>
          <p:nvPr/>
        </p:nvSpPr>
        <p:spPr bwMode="auto">
          <a:xfrm>
            <a:off x="1000125" y="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Дизайнерская коллекция </a:t>
            </a:r>
          </a:p>
        </p:txBody>
      </p:sp>
      <p:sp>
        <p:nvSpPr>
          <p:cNvPr id="71683" name="TextBox 16"/>
          <p:cNvSpPr txBox="1">
            <a:spLocks noChangeArrowheads="1"/>
          </p:cNvSpPr>
          <p:nvPr/>
        </p:nvSpPr>
        <p:spPr bwMode="auto">
          <a:xfrm>
            <a:off x="7715250" y="2143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10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71684" name="TextBox 41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Contemporary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85750" y="857250"/>
          <a:ext cx="392909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555"/>
                <a:gridCol w="22715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Саунд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Sound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5" name="Line 2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072313" y="2709863"/>
          <a:ext cx="2000232" cy="1830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522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Sound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.03.0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220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7567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Д-4,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«Слоновая кость»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Д-4,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«Слоновая кость»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73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«Слоновая кость»,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072313" y="625475"/>
          <a:ext cx="2000232" cy="188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6953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Sound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.02.0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953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859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Д-4,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«Черно-серый»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Д-4,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«Черно-серый»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6595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«Черно-серый»,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072313" y="4772025"/>
          <a:ext cx="2000232" cy="187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3106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Sound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.04.0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1065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125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Д-4,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«Коричневый»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Д-4,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«Коричневый»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2561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14313" y="5643563"/>
          <a:ext cx="41434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Снаружи/внутри: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Д-4,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«Белый», цвет полотна и короба: муар «Белый», фурнитура: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en-US" sz="8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1743" name="Рисунок 24" descr="ВН 1 белый.jpg"/>
          <p:cNvPicPr preferRelativeResize="0"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38" y="1285875"/>
            <a:ext cx="19446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4" name="Рисунок 25" descr="СН 1 белый (1).jpg"/>
          <p:cNvPicPr preferRelativeResize="0"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8438" y="1285875"/>
            <a:ext cx="19446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5" name="Рисунок 26" descr="ВН 1 слоновая кость.jpg"/>
          <p:cNvPicPr preferRelativeResize="0"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57888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6" name="Рисунок 27" descr="ВН 1 черно- серый (1).jpg"/>
          <p:cNvPicPr preferRelativeResize="0"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13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7" name="Рисунок 28" descr="СН 1 черно- серый.jpg"/>
          <p:cNvPicPr preferRelativeResize="0"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0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8" name="Рисунок 29" descr="СН 1 слоновая кость (2).jpg"/>
          <p:cNvPicPr preferRelativeResize="0"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41875" y="2714625"/>
            <a:ext cx="9731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9" name="Рисунок 19" descr="ВН 1 коричневый.jpg"/>
          <p:cNvPicPr preferRelativeResize="0">
            <a:picLocks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61063" y="4775200"/>
            <a:ext cx="9715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0" name="Рисунок 21" descr="СН 1 коричневый.jpg"/>
          <p:cNvPicPr preferRelativeResize="0">
            <a:picLocks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57750" y="4775200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9"/>
          <p:cNvSpPr txBox="1">
            <a:spLocks noChangeArrowheads="1"/>
          </p:cNvSpPr>
          <p:nvPr/>
        </p:nvSpPr>
        <p:spPr bwMode="auto">
          <a:xfrm>
            <a:off x="1000125" y="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Дизайнерская коллекция </a:t>
            </a:r>
          </a:p>
        </p:txBody>
      </p:sp>
      <p:sp>
        <p:nvSpPr>
          <p:cNvPr id="72707" name="TextBox 16"/>
          <p:cNvSpPr txBox="1">
            <a:spLocks noChangeArrowheads="1"/>
          </p:cNvSpPr>
          <p:nvPr/>
        </p:nvSpPr>
        <p:spPr bwMode="auto">
          <a:xfrm>
            <a:off x="7715250" y="2143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10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72708" name="TextBox 41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Contemporary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85750" y="620713"/>
          <a:ext cx="392909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555"/>
                <a:gridCol w="227153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Ривер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River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5" name="Line 2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072313" y="2709863"/>
          <a:ext cx="2000232" cy="1830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522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River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.03.0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220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7567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Д-8,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«Слоновая кость»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Д-8,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«Слоновая кость»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73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«Слоновая кость»,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072313" y="625475"/>
          <a:ext cx="2000232" cy="188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6953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River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.02.0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953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859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Д-8,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«Черно-серый»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Д-8,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«Черно-серый»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6595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«Черно-серый»,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072313" y="4772025"/>
          <a:ext cx="2000232" cy="187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3106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River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.04.0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1065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125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Д-8,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«Коричневый»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Д-8,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«Коричневый»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2561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14313" y="5643563"/>
          <a:ext cx="41434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Снаружи/внутри: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Д-8,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«Белый», цвет полотна и короба: муар «Белый», фурнитура: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en-US" sz="8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2767" name="Рисунок 24" descr="ВН Ривер бел.jpg"/>
          <p:cNvPicPr preferRelativeResize="0"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41563" y="1214438"/>
            <a:ext cx="194468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68" name="Рисунок 25" descr="СН Ривер бел.jpg"/>
          <p:cNvPicPr preferRelativeResize="0"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1214438"/>
            <a:ext cx="194468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69" name="Рисунок 26" descr="ВН 46  черно-серый_3641.jpg"/>
          <p:cNvPicPr preferRelativeResize="0"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50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70" name="Рисунок 27" descr="ВН47 слоновая кость_3561.jpg"/>
          <p:cNvPicPr preferRelativeResize="0"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50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71" name="Рисунок 28" descr="СН 46  черно-серый_3641.jpg"/>
          <p:cNvPicPr preferRelativeResize="0"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6313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72" name="Рисунок 29" descr="СН47 слоновая кость_3561.jpg"/>
          <p:cNvPicPr preferRelativeResize="0"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6313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73" name="Рисунок 19" descr="ВН Ривер+(River)+(2) коричневый.jpg"/>
          <p:cNvPicPr preferRelativeResize="0">
            <a:picLocks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88050" y="4778375"/>
            <a:ext cx="9731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74" name="Рисунок 21" descr="СН Ривер+(River)+(2) коричневый.jpg"/>
          <p:cNvPicPr preferRelativeResize="0">
            <a:picLocks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86313" y="47863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9"/>
          <p:cNvSpPr txBox="1">
            <a:spLocks noChangeArrowheads="1"/>
          </p:cNvSpPr>
          <p:nvPr/>
        </p:nvSpPr>
        <p:spPr bwMode="auto">
          <a:xfrm>
            <a:off x="1000125" y="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Дизайнерская коллекция </a:t>
            </a:r>
          </a:p>
        </p:txBody>
      </p:sp>
      <p:sp>
        <p:nvSpPr>
          <p:cNvPr id="73731" name="TextBox 16"/>
          <p:cNvSpPr txBox="1">
            <a:spLocks noChangeArrowheads="1"/>
          </p:cNvSpPr>
          <p:nvPr/>
        </p:nvSpPr>
        <p:spPr bwMode="auto">
          <a:xfrm>
            <a:off x="7715250" y="2143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10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73732" name="TextBox 41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Contemporary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85750" y="620713"/>
          <a:ext cx="3929090" cy="69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555"/>
                <a:gridCol w="2271535"/>
              </a:tblGrid>
              <a:tr h="693744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Рэйн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Rain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HvCh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5" name="Line 2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072313" y="2709863"/>
          <a:ext cx="2000232" cy="1830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522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Rain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.03.0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220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7567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фрез. Д-5,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, цвет «Слоновая кость»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фрез. Д-5,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, цвет «Слоновая кость»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73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«Слоновая кость»,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072313" y="625475"/>
          <a:ext cx="2000232" cy="188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6953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Rain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.02.0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953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859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фрез. Д-5,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, цвет «Черно-серый»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фрез. Д-5,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, цвет «Черно-серый»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6595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«Черно-серый»,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072313" y="4772025"/>
          <a:ext cx="2000232" cy="187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3106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Rain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.04.0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1065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125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фрез. Д-5,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, цвет «Коричневый»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фрез. Д-5,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, цвет «Коричневый»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2561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14313" y="5643563"/>
          <a:ext cx="41434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Снаружи/внутри: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фрез. Д-5,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, цвет «Белый», цвет полотна и короба: муар «Белый»,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фурнитура: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en-US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3791" name="Рисунок 19" descr="ВН Рэйн бел.jpg"/>
          <p:cNvPicPr preferRelativeResize="0"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3000" y="1214438"/>
            <a:ext cx="194468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92" name="Рисунок 21" descr="СН Рэйн бел.jpg"/>
          <p:cNvPicPr preferRelativeResize="0"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1214438"/>
            <a:ext cx="194468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93" name="Рисунок 22" descr="ВН 40 черно-серый_3635.jpg"/>
          <p:cNvPicPr preferRelativeResize="0"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50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94" name="Рисунок 32" descr="ВН 41 слоновая кость_3578.jpg"/>
          <p:cNvPicPr preferRelativeResize="0"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50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95" name="Рисунок 33" descr="СН 40 черно-серый_3635.jpg"/>
          <p:cNvPicPr preferRelativeResize="0"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0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96" name="Рисунок 34" descr="СН 41 слоновая кость_3578.jpg"/>
          <p:cNvPicPr preferRelativeResize="0"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57750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97" name="Рисунок 24" descr="ВН Рэйн.jpg"/>
          <p:cNvPicPr preferRelativeResize="0">
            <a:picLocks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99163" y="47847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98" name="Рисунок 25" descr="СН Рэйн коричневый.jpg"/>
          <p:cNvPicPr preferRelativeResize="0">
            <a:picLocks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57750" y="47863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9"/>
          <p:cNvSpPr txBox="1">
            <a:spLocks noChangeArrowheads="1"/>
          </p:cNvSpPr>
          <p:nvPr/>
        </p:nvSpPr>
        <p:spPr bwMode="auto">
          <a:xfrm>
            <a:off x="1000125" y="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Дизайнерская коллекция </a:t>
            </a:r>
          </a:p>
        </p:txBody>
      </p:sp>
      <p:sp>
        <p:nvSpPr>
          <p:cNvPr id="74755" name="TextBox 16"/>
          <p:cNvSpPr txBox="1">
            <a:spLocks noChangeArrowheads="1"/>
          </p:cNvSpPr>
          <p:nvPr/>
        </p:nvSpPr>
        <p:spPr bwMode="auto">
          <a:xfrm>
            <a:off x="7715250" y="2143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10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74756" name="TextBox 41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Contemporary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85750" y="620713"/>
          <a:ext cx="3929090" cy="69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555"/>
                <a:gridCol w="2271535"/>
              </a:tblGrid>
              <a:tr h="693744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Терра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Terra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HvCh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5" name="Line 2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072313" y="2709863"/>
          <a:ext cx="2000232" cy="1830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522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Terra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.03.0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220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7567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фрез. Д-3,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, цвет «Слоновая кость»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фрез. Д-3,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, цвет «Слоновая кость»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73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«Слоновая кость»,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072313" y="625475"/>
          <a:ext cx="2000232" cy="188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6953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Terra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.02.0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953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859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фрез. Д-3,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, цвет «Черно-серый»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фрез. Д-3,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, цвет «Черно-серый»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6595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«Черно-серый»,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072313" y="4772025"/>
          <a:ext cx="2000232" cy="187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3106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Terra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.04.0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1065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125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фрез. Д-3,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, цвет «Коричневый»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фрез. Д-3,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, цвет «Коричневый»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2561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14313" y="5643563"/>
          <a:ext cx="41434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Снаружи/внутри: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фрез. Д-3,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, цвет «Белый», цвет полотна и короба: муар «Белый»,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фурнитура: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en-US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4815" name="Рисунок 24" descr="ВН Стрим+(Stream)+2.jpg"/>
          <p:cNvPicPr preferRelativeResize="0"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3000" y="1214438"/>
            <a:ext cx="194468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16" name="Рисунок 25" descr="СН Стрим бел.jpg"/>
          <p:cNvPicPr preferRelativeResize="0"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1214438"/>
            <a:ext cx="194468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17" name="Рисунок 26" descr="ВН 38 черно-серый_3509.jpg"/>
          <p:cNvPicPr preferRelativeResize="0"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50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18" name="Рисунок 27" descr="ВН 39 слоновая кость_3566.jpg"/>
          <p:cNvPicPr preferRelativeResize="0"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50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19" name="Рисунок 28" descr="СН 38 черно-серый_3509.jpg"/>
          <p:cNvPicPr preferRelativeResize="0"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0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20" name="Рисунок 29" descr="СН 39 слоновая кость_3566.jpg"/>
          <p:cNvPicPr preferRelativeResize="0"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57750" y="27146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21" name="Рисунок 19" descr="ВН Терра коричневый.jpg"/>
          <p:cNvPicPr preferRelativeResize="0">
            <a:picLocks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95988" y="4784725"/>
            <a:ext cx="9731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22" name="Рисунок 21" descr="СН Терра  коричневый.jpg"/>
          <p:cNvPicPr preferRelativeResize="0">
            <a:picLocks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57750" y="47863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9"/>
          <p:cNvSpPr txBox="1">
            <a:spLocks noChangeArrowheads="1"/>
          </p:cNvSpPr>
          <p:nvPr/>
        </p:nvSpPr>
        <p:spPr bwMode="auto">
          <a:xfrm>
            <a:off x="1000125" y="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Дизайнерская коллекция </a:t>
            </a:r>
          </a:p>
        </p:txBody>
      </p:sp>
      <p:sp>
        <p:nvSpPr>
          <p:cNvPr id="75779" name="TextBox 16"/>
          <p:cNvSpPr txBox="1">
            <a:spLocks noChangeArrowheads="1"/>
          </p:cNvSpPr>
          <p:nvPr/>
        </p:nvSpPr>
        <p:spPr bwMode="auto">
          <a:xfrm>
            <a:off x="7715250" y="2143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10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75780" name="TextBox 41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Contemporary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5781" name="Номер слайда 3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6563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B202172-BA3D-4710-81AE-76ABC430E3C4}" type="slidenum">
              <a:rPr lang="ru-RU"/>
              <a:pPr/>
              <a:t>58</a:t>
            </a:fld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85750" y="857250"/>
          <a:ext cx="392909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555"/>
                <a:gridCol w="22715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Флора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Flora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5" name="Line 2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072313" y="2709863"/>
          <a:ext cx="2000232" cy="1830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522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Flora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.03.0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220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7567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Д-10,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«Слоновая кость»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Д-10,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«Слоновая кость»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73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«Слоновая кость»,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072313" y="625475"/>
          <a:ext cx="2000232" cy="188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6953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Flora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.02.0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953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859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Д-10,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«Черно-серый»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Д-10,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«Черно-серый»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6595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«Черно-серый»,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072313" y="4772025"/>
          <a:ext cx="2000232" cy="187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3106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Flora 100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.04.0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1065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49775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125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Д-10,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«Коричневый»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Д-10,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«Коричневый»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2561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полотна и короба: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14313" y="5643563"/>
          <a:ext cx="41434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Снаружи/внутри: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фрез. Д-10,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SteelLak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«Белый», цвет полотна и короба: муар «Белый», фурнитура: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Hoppe,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 хром</a:t>
                      </a:r>
                      <a:endParaRPr lang="en-US" sz="8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5839" name="Рисунок 19" descr="ВН краска Белый (2).jpg"/>
          <p:cNvPicPr preferRelativeResize="0"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41563" y="1285875"/>
            <a:ext cx="19446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40" name="Рисунок 21" descr="СН краска Белый (3).jpg"/>
          <p:cNvPicPr preferRelativeResize="0"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1285875"/>
            <a:ext cx="194468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41" name="Рисунок 22" descr="ВН 52 черно-серый_3505.jpg"/>
          <p:cNvPicPr preferRelativeResize="0"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97575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42" name="Рисунок 32" descr="ВН 53 слоновая кость_3466.jpg"/>
          <p:cNvPicPr preferRelativeResize="0"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50" y="2698750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43" name="Рисунок 33" descr="СН 52 черно-серый_3505.jpg"/>
          <p:cNvPicPr preferRelativeResize="0"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0" y="642938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44" name="Рисунок 34" descr="СН 53 слоновая кость_3466.jpg"/>
          <p:cNvPicPr preferRelativeResize="0"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57750" y="2698750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45" name="Рисунок 24" descr="ВН краска коричневый.jpg"/>
          <p:cNvPicPr preferRelativeResize="0">
            <a:picLocks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21388" y="4784725"/>
            <a:ext cx="971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46" name="Рисунок 25" descr="СН краска коричневый.jpg"/>
          <p:cNvPicPr preferRelativeResize="0">
            <a:picLocks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57750" y="4786313"/>
            <a:ext cx="971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0" y="724096"/>
          <a:ext cx="9143999" cy="5562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736"/>
                <a:gridCol w="620012"/>
                <a:gridCol w="5396251"/>
              </a:tblGrid>
              <a:tr h="352686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Характеристика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Серия 100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Категория прочности (по СТБ 2433-2015)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err="1" smtClean="0">
                          <a:latin typeface="Calibri" pitchFamily="34" charset="0"/>
                          <a:cs typeface="Calibri" pitchFamily="34" charset="0"/>
                        </a:rPr>
                        <a:t>Шумоизоляция</a:t>
                      </a:r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ru-RU" sz="8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дБа</a:t>
                      </a:r>
                      <a:r>
                        <a:rPr lang="ru-RU" sz="800" b="1" baseline="0" dirty="0" smtClean="0">
                          <a:latin typeface="Calibri" pitchFamily="34" charset="0"/>
                          <a:cs typeface="Calibri" pitchFamily="34" charset="0"/>
                        </a:rPr>
                        <a:t> (расчетный)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45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Количество</a:t>
                      </a:r>
                      <a:r>
                        <a:rPr lang="ru-RU" sz="800" b="1" baseline="0" dirty="0" smtClean="0">
                          <a:latin typeface="Calibri" pitchFamily="34" charset="0"/>
                          <a:cs typeface="Calibri" pitchFamily="34" charset="0"/>
                        </a:rPr>
                        <a:t> циклов открывания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более 500 000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Размерный</a:t>
                      </a:r>
                      <a:r>
                        <a:rPr lang="ru-RU" sz="800" b="1" baseline="0" dirty="0" smtClean="0">
                          <a:latin typeface="Calibri" pitchFamily="34" charset="0"/>
                          <a:cs typeface="Calibri" pitchFamily="34" charset="0"/>
                        </a:rPr>
                        <a:t> ряд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Однопольные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 (шаг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р-ров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20мм): Ширина от 800 до 1080мм. Высота от 2000 до 2380 мм.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Двупольные: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 с 01.08.2016 г.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Вес двери, кг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До 120</a:t>
                      </a:r>
                    </a:p>
                  </a:txBody>
                  <a:tcPr anchor="ctr"/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Внутреннее</a:t>
                      </a:r>
                      <a:r>
                        <a:rPr lang="ru-RU" sz="800" b="1" baseline="0" dirty="0" smtClean="0">
                          <a:latin typeface="Calibri" pitchFamily="34" charset="0"/>
                          <a:cs typeface="Calibri" pitchFamily="34" charset="0"/>
                        </a:rPr>
                        <a:t> открывание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НЕТ</a:t>
                      </a:r>
                    </a:p>
                  </a:txBody>
                  <a:tcPr anchor="ctr"/>
                </a:tc>
              </a:tr>
              <a:tr h="149996">
                <a:tc gridSpan="3"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Конструкция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Петли, </a:t>
                      </a:r>
                      <a:r>
                        <a:rPr lang="en-US" sz="800" b="1" dirty="0" smtClean="0"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, мм/ количество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22 (упорные самоцентрирующиеся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петли)/2</a:t>
                      </a:r>
                    </a:p>
                  </a:txBody>
                  <a:tcPr anchor="ctr"/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Уплотнитель/количество</a:t>
                      </a:r>
                      <a:r>
                        <a:rPr lang="ru-RU" sz="800" b="1" baseline="0" dirty="0" smtClean="0">
                          <a:latin typeface="Calibri" pitchFamily="34" charset="0"/>
                          <a:cs typeface="Calibri" pitchFamily="34" charset="0"/>
                        </a:rPr>
                        <a:t> контуров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Немецкая система уплотнения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с</a:t>
                      </a:r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hlegel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 (Q-Lon)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4 контура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Утепление полотна и коробки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Минеральная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плита </a:t>
                      </a:r>
                      <a:r>
                        <a:rPr lang="en-US" sz="800" baseline="0" dirty="0" err="1" smtClean="0">
                          <a:latin typeface="Calibri" pitchFamily="34" charset="0"/>
                          <a:cs typeface="Calibri" pitchFamily="34" charset="0"/>
                        </a:rPr>
                        <a:t>Knauf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, 100 мм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Толщина металла (полотно/коробка)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1,5/1,5 мм</a:t>
                      </a:r>
                    </a:p>
                  </a:txBody>
                  <a:tcPr anchor="ctr"/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Покрытие металла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полимерное покрытие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«Муар»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Толщина полотна, мм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Толщина коробки, мм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(с учетом толщины 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MDF)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120383">
                <a:tc>
                  <a:txBody>
                    <a:bodyPr/>
                    <a:lstStyle/>
                    <a:p>
                      <a:r>
                        <a:rPr lang="ru-RU" sz="800" b="1" dirty="0" err="1" smtClean="0">
                          <a:latin typeface="Calibri" pitchFamily="34" charset="0"/>
                          <a:cs typeface="Calibri" pitchFamily="34" charset="0"/>
                        </a:rPr>
                        <a:t>Противосъемные</a:t>
                      </a:r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 ригели (</a:t>
                      </a:r>
                      <a:r>
                        <a:rPr lang="ru-RU" sz="800" b="1" dirty="0" err="1" smtClean="0">
                          <a:latin typeface="Calibri" pitchFamily="34" charset="0"/>
                          <a:cs typeface="Calibri" pitchFamily="34" charset="0"/>
                        </a:rPr>
                        <a:t>антисрезы</a:t>
                      </a:r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T="0" marB="0" anchor="ctr"/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Регулятор</a:t>
                      </a:r>
                      <a:r>
                        <a:rPr lang="ru-RU" sz="800" b="1" baseline="0" dirty="0" smtClean="0">
                          <a:latin typeface="Calibri" pitchFamily="34" charset="0"/>
                          <a:cs typeface="Calibri" pitchFamily="34" charset="0"/>
                        </a:rPr>
                        <a:t> притвора (линейный)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да</a:t>
                      </a:r>
                    </a:p>
                  </a:txBody>
                  <a:tcPr anchor="ctr"/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Наличник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Вылет П-45,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MDF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16x70 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мм, вылет П-65, 16х90 мм 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10670">
                <a:tc gridSpan="3"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Отделка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Отделка</a:t>
                      </a:r>
                      <a:r>
                        <a:rPr lang="ru-RU" sz="800" b="1" baseline="0" dirty="0" smtClean="0">
                          <a:latin typeface="Calibri" pitchFamily="34" charset="0"/>
                          <a:cs typeface="Calibri" pitchFamily="34" charset="0"/>
                        </a:rPr>
                        <a:t> снаружи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MDF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16 мм, </a:t>
                      </a:r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OakPanel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(18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мм), металл – с </a:t>
                      </a:r>
                      <a:r>
                        <a:rPr lang="ru-RU" sz="800" baseline="0" smtClean="0">
                          <a:latin typeface="Calibri" pitchFamily="34" charset="0"/>
                          <a:cs typeface="Calibri" pitchFamily="34" charset="0"/>
                        </a:rPr>
                        <a:t>полимерным покрытием с 08.2016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1067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Отделка </a:t>
                      </a:r>
                      <a:r>
                        <a:rPr lang="ru-RU" sz="800" b="1" baseline="0" dirty="0" smtClean="0">
                          <a:latin typeface="Calibri" pitchFamily="34" charset="0"/>
                          <a:cs typeface="Calibri" pitchFamily="34" charset="0"/>
                        </a:rPr>
                        <a:t>внутри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MDF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16 мм, </a:t>
                      </a:r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OakPanel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(18 мм)</a:t>
                      </a:r>
                    </a:p>
                  </a:txBody>
                  <a:tcPr anchor="ctr"/>
                </a:tc>
              </a:tr>
              <a:tr h="210670">
                <a:tc gridSpan="3"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Фурнитура и замки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20298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Базовая комбинация замков</a:t>
                      </a:r>
                      <a:r>
                        <a:rPr lang="ru-RU" sz="800" b="1" baseline="0" dirty="0" smtClean="0">
                          <a:latin typeface="Calibri" pitchFamily="34" charset="0"/>
                          <a:cs typeface="Calibri" pitchFamily="34" charset="0"/>
                        </a:rPr>
                        <a:t> и фурнитуры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К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ALE 257L +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К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ALE 252R (Kale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100 ПР), броня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CRIT,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ручки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Armadillo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+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Н/З. Накладки на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сувальду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со шторкой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CRIT.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фурнитуры - хром.</a:t>
                      </a:r>
                    </a:p>
                  </a:txBody>
                  <a:tcPr anchor="ctr"/>
                </a:tc>
              </a:tr>
              <a:tr h="34176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Дополнительная</a:t>
                      </a:r>
                      <a:r>
                        <a:rPr lang="ru-RU" sz="800" b="1" baseline="0" dirty="0" smtClean="0">
                          <a:latin typeface="Calibri" pitchFamily="34" charset="0"/>
                          <a:cs typeface="Calibri" pitchFamily="34" charset="0"/>
                        </a:rPr>
                        <a:t> комбинация замков</a:t>
                      </a:r>
                      <a:endParaRPr lang="ru-RU" sz="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5 дополнительных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комбинаций 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замков (стр.60)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42852"/>
            <a:ext cx="4319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Техническое описание дверей Серии 100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Line 1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55" name="TextBox 20"/>
          <p:cNvSpPr txBox="1">
            <a:spLocks noChangeArrowheads="1"/>
          </p:cNvSpPr>
          <p:nvPr/>
        </p:nvSpPr>
        <p:spPr bwMode="auto">
          <a:xfrm>
            <a:off x="1000125" y="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23556" name="TextBox 21"/>
          <p:cNvSpPr txBox="1">
            <a:spLocks noChangeArrowheads="1"/>
          </p:cNvSpPr>
          <p:nvPr/>
        </p:nvSpPr>
        <p:spPr bwMode="auto">
          <a:xfrm>
            <a:off x="7858125" y="21431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100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У</a:t>
            </a:r>
          </a:p>
        </p:txBody>
      </p:sp>
      <p:sp>
        <p:nvSpPr>
          <p:cNvPr id="23557" name="TextBox 22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ART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32871"/>
              </p:ext>
            </p:extLst>
          </p:nvPr>
        </p:nvGraphicFramePr>
        <p:xfrm>
          <a:off x="2428875" y="990600"/>
          <a:ext cx="171451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</a:tblGrid>
              <a:tr h="22796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Milano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100.01.04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964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42350 руб.</a:t>
                      </a:r>
                      <a:endParaRPr lang="ru-RU" sz="12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50" y="889000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Милано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14313" y="5286375"/>
          <a:ext cx="4214842" cy="54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071702"/>
              </a:tblGrid>
              <a:tr h="28575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фрез. ХФ-34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золотистый», патина черная, лак</a:t>
                      </a: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П-4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золотистый», патина черная, лак</a:t>
                      </a: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818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хром, портал Лого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7072313" y="3617913"/>
          <a:ext cx="2000232" cy="212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143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Milano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100.03.0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5746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42350 руб.</a:t>
                      </a:r>
                      <a:endParaRPr lang="ru-RU" sz="12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95125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ХФ-34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«Тик (темное дерево)», патина черная, лак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П-4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«Тик (темное дерево)», патина черная, лак</a:t>
                      </a: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0383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хром, портал Лого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7072313" y="1022972"/>
          <a:ext cx="2000232" cy="212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928662"/>
              </a:tblGrid>
              <a:tr h="2143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Milano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4.AB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5746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42350 руб.</a:t>
                      </a:r>
                      <a:endParaRPr lang="ru-RU" sz="12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95125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ХФ-34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золотистый», патина черная, лак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П-4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«Белый», патина золото, лак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0383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бронза, портал Лого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3610" name="Picture 2" descr="\\Server\Рабочие папки\МАРКЕТИНГ\КАТАЛОГ 2016\двери 100 Ия\Милано\ВН винорит дуб золотист+черн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161448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11" name="Picture 3" descr="\\Server\Рабочие папки\МАРКЕТИНГ\КАТАЛОГ 2016\двери 100 Ия\Милано\ВН Винорит Тик!!!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86450" y="3643313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16" name="Picture 67" descr="СН винорит дуб золотист+черн (3)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06938" y="981075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20" name="Picture 71" descr="СН винорит тик+черн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3644900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ВН винорит белый+кофе.jpg"/>
          <p:cNvPicPr>
            <a:picLocks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29322" y="1000108"/>
            <a:ext cx="1080000" cy="2160000"/>
          </a:xfrm>
          <a:prstGeom prst="rect">
            <a:avLst/>
          </a:prstGeom>
        </p:spPr>
      </p:pic>
      <p:sp>
        <p:nvSpPr>
          <p:cNvPr id="18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Рисунок 19" descr="СН винорит дуб золотист+черн (4).jpg"/>
          <p:cNvPicPr>
            <a:picLocks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7595" y="1607425"/>
            <a:ext cx="1800000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-357188"/>
          <a:ext cx="9144000" cy="209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80"/>
                <a:gridCol w="3571900"/>
                <a:gridCol w="3286148"/>
                <a:gridCol w="571472"/>
              </a:tblGrid>
              <a:tr h="19597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Фурнитура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и замки 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базовые)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класс 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Optima        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                   код для заказа  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04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Доступно для заказа с 06.2016 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класс 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Optima  Plus         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                        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  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        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            код для заказа  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05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Доступно для заказа с 08.2016 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+40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у.е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/>
                </a:tc>
              </a:tr>
              <a:tr h="2666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Верхний замок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alibri" pitchFamily="34" charset="0"/>
                          <a:cs typeface="Calibri" pitchFamily="34" charset="0"/>
                        </a:rPr>
                        <a:t>Kale 257L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Турция) – 3-й класс безопасности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Kale 257R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(Турция) – 4-й (высший) класс безопасности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97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Нижний замок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Kale 25</a:t>
                      </a: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  <a:r>
                        <a:rPr lang="en-US" sz="1000" b="1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 (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Турция) – 4-й (высший) класс безопасности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Kale 252R</a:t>
                      </a:r>
                      <a:r>
                        <a:rPr lang="ru-RU" sz="1000" b="1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(Турция) – 4-й (высший) класс безопасности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97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Цилиндр секрета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Kale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ПР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Kale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100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ПР – 2 шт.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97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Ночная задвижка, глазок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н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з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, глазок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Securemme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(кроме </a:t>
                      </a:r>
                      <a:r>
                        <a:rPr lang="ru-RU" sz="8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дизайнерской коллекции)</a:t>
                      </a:r>
                      <a:endParaRPr lang="ru-RU" sz="8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н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з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, глазок </a:t>
                      </a:r>
                      <a:r>
                        <a:rPr lang="en-US" sz="8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Securemme</a:t>
                      </a:r>
                      <a:r>
                        <a:rPr lang="en-US" sz="8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(кроме </a:t>
                      </a:r>
                      <a:r>
                        <a:rPr lang="ru-RU" sz="8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дизайнерской коллекции)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648"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Броненакладка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на цилиндр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Врезная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броненакладка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Crit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2 шт. - врезная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броненакладка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Crit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97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Накладка на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сувальду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С автоматической шторкой </a:t>
                      </a:r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Crit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Нет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97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Ручки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Armadillo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, цвет хром 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Armadillo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, цвет хром 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785926"/>
          <a:ext cx="9144001" cy="2589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80"/>
                <a:gridCol w="3000396"/>
                <a:gridCol w="571504"/>
                <a:gridCol w="3286148"/>
                <a:gridCol w="571473"/>
              </a:tblGrid>
              <a:tr h="285736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Фурнитура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и замки 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класс </a:t>
                      </a:r>
                      <a:r>
                        <a:rPr lang="en-US" sz="800" baseline="0" dirty="0" err="1" smtClean="0">
                          <a:latin typeface="Calibri" pitchFamily="34" charset="0"/>
                          <a:cs typeface="Calibri" pitchFamily="34" charset="0"/>
                        </a:rPr>
                        <a:t>Profi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     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код для заказа  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06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Доступно для заказа с 06.2016 </a:t>
                      </a:r>
                      <a:endParaRPr lang="ru-RU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+90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у.е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класс </a:t>
                      </a:r>
                      <a:r>
                        <a:rPr lang="en-US" sz="800" baseline="0" dirty="0" err="1" smtClean="0">
                          <a:latin typeface="Calibri" pitchFamily="34" charset="0"/>
                          <a:cs typeface="Calibri" pitchFamily="34" charset="0"/>
                        </a:rPr>
                        <a:t>Profi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  Plus        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код для заказа  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07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Доступно для заказа с 08.2016 </a:t>
                      </a:r>
                      <a:endParaRPr lang="ru-RU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230 </a:t>
                      </a:r>
                      <a:r>
                        <a:rPr lang="ru-RU" sz="80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у.е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/>
                </a:tc>
              </a:tr>
              <a:tr h="3038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Верхний замок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Securemme</a:t>
                      </a:r>
                      <a:r>
                        <a:rPr lang="en-US" sz="1000" b="1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2410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Италия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– 4-й (высший) класс безопасности, с запатентованной защитой от взлома </a:t>
                      </a:r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SecurMap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24, монтажный ключ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sz="8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Двухсистемный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замок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Iseo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608 DFP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(Италия)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Нижний замок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Securemme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 2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60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0 (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Италия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– 4-й (высший) класс безопасности, с системой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защиты </a:t>
                      </a:r>
                      <a:r>
                        <a:rPr lang="en-US" sz="8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Securtina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ru-RU" sz="800" baseline="0" dirty="0" err="1" smtClean="0">
                          <a:latin typeface="Calibri" pitchFamily="34" charset="0"/>
                          <a:cs typeface="Calibri" pitchFamily="34" charset="0"/>
                        </a:rPr>
                        <a:t>антивзломная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система блокировки цилиндра)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33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Цилиндр секрета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Securemme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100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ПР с перекодировкой, 2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Calibri" pitchFamily="34" charset="0"/>
                          <a:cs typeface="Calibri" pitchFamily="34" charset="0"/>
                        </a:rPr>
                        <a:t>млн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секретных комбинаций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Securemme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100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ПР с перекодировкой, 2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Calibri" pitchFamily="34" charset="0"/>
                          <a:cs typeface="Calibri" pitchFamily="34" charset="0"/>
                        </a:rPr>
                        <a:t>млн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секретных комбинаций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33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Ночная задвижка,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глазок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н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з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, глазок </a:t>
                      </a:r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Securemme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(кроме </a:t>
                      </a:r>
                      <a:r>
                        <a:rPr lang="ru-RU" sz="8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дизайнерской коллекции)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н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</a:t>
                      </a:r>
                      <a:r>
                        <a:rPr lang="ru-RU" sz="8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з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глазок </a:t>
                      </a:r>
                      <a:r>
                        <a:rPr lang="en-US" sz="8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Securemme</a:t>
                      </a:r>
                      <a:r>
                        <a:rPr lang="en-US" sz="8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(кроме </a:t>
                      </a:r>
                      <a:r>
                        <a:rPr lang="ru-RU" sz="8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дизайнерской коллекции)</a:t>
                      </a:r>
                      <a:endParaRPr lang="ru-RU" sz="8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08"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Броненакладка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на цилиндр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Врезная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броненакладка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Crit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Врезная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броненакладка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Crit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33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Накладка на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сувальду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С автоматической шторкой </a:t>
                      </a:r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Crit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 автоматической шторкой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Crit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33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Дополнительные точки запирания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Нет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Девиатор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ы </a:t>
                      </a:r>
                      <a:r>
                        <a:rPr lang="en-US" sz="8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Securemme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–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 шт.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33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Ручки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, цвет хром 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Armadillo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цвет хром 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4429132"/>
          <a:ext cx="9144000" cy="235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80"/>
                <a:gridCol w="2857520"/>
                <a:gridCol w="714380"/>
                <a:gridCol w="3214710"/>
                <a:gridCol w="642910"/>
              </a:tblGrid>
              <a:tr h="3063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Фурнитура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и замки 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класс 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Premium                                                  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код для заказа  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08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Доступно для заказа с 08.2016 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+210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у.е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класс 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Brilliant 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         код для заказа  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Доступно для заказа с 08.2016 </a:t>
                      </a:r>
                      <a:endParaRPr lang="ru-RU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+650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у.е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Двухсистемный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замок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Mottura</a:t>
                      </a:r>
                      <a:r>
                        <a:rPr lang="en-US" sz="1000" b="1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54.797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Италия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–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й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высший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класс безопасности,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сувальдный сейфовый механизм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Mul</a:t>
                      </a:r>
                      <a:r>
                        <a:rPr lang="en-US" sz="1000" b="1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-t-Lock  Omega Plus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Италия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– 4-й (высший) класс безопасности, запатентованный роторный механизм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и ключ. Более 10 </a:t>
                      </a:r>
                      <a:r>
                        <a:rPr lang="ru-RU" sz="800" baseline="0" dirty="0" err="1" smtClean="0">
                          <a:latin typeface="Calibri" pitchFamily="34" charset="0"/>
                          <a:cs typeface="Calibri" pitchFamily="34" charset="0"/>
                        </a:rPr>
                        <a:t>млн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секретных комбинаций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62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Цилиндр секрета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Securemme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100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ПР с перекодировкой, 2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Calibri" pitchFamily="34" charset="0"/>
                          <a:cs typeface="Calibri" pitchFamily="34" charset="0"/>
                        </a:rPr>
                        <a:t>млн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секретных комбинаций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Securemme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100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ПР с перекодировкой, 2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Calibri" pitchFamily="34" charset="0"/>
                          <a:cs typeface="Calibri" pitchFamily="34" charset="0"/>
                        </a:rPr>
                        <a:t>млн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 секретных комбинаций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62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Ночная задвижка, глазок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н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з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, глазок </a:t>
                      </a:r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Securemme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(кроме </a:t>
                      </a:r>
                      <a:r>
                        <a:rPr lang="ru-RU" sz="8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дизайнерской коллекции)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н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з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, глазок </a:t>
                      </a:r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Securemme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(кроме </a:t>
                      </a:r>
                      <a:r>
                        <a:rPr lang="ru-RU" sz="8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дизайнерской коллекции) 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988"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Броненакладка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на цилиндр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Врезная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броненакладка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Crit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Врезная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броненакладка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Omega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98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Накладка на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сувальду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С автоматической шторкой </a:t>
                      </a:r>
                      <a:r>
                        <a:rPr lang="en-US" sz="800" dirty="0" err="1" smtClean="0">
                          <a:latin typeface="Calibri" pitchFamily="34" charset="0"/>
                          <a:cs typeface="Calibri" pitchFamily="34" charset="0"/>
                        </a:rPr>
                        <a:t>Crit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Врезная </a:t>
                      </a:r>
                      <a:r>
                        <a:rPr lang="ru-RU" sz="800" dirty="0" err="1" smtClean="0">
                          <a:latin typeface="Calibri" pitchFamily="34" charset="0"/>
                          <a:cs typeface="Calibri" pitchFamily="34" charset="0"/>
                        </a:rPr>
                        <a:t>броненакладка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Omega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62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Дополнительные точки запирания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Девиатор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ы </a:t>
                      </a:r>
                      <a:r>
                        <a:rPr lang="en-US" sz="8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Securemme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– 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2 шт.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Девиатор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ы </a:t>
                      </a:r>
                      <a:r>
                        <a:rPr lang="en-US" sz="8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Securemme</a:t>
                      </a:r>
                      <a:r>
                        <a:rPr lang="en-US" sz="800" baseline="0" dirty="0" smtClean="0">
                          <a:latin typeface="Calibri" pitchFamily="34" charset="0"/>
                          <a:cs typeface="Calibri" pitchFamily="34" charset="0"/>
                        </a:rPr>
                        <a:t> – 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2 шт.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62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Ручки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, цвет хром. 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</a:t>
                      </a:r>
                      <a:r>
                        <a:rPr lang="ru-RU" sz="800" baseline="0" dirty="0" smtClean="0">
                          <a:latin typeface="Calibri" pitchFamily="34" charset="0"/>
                          <a:cs typeface="Calibri" pitchFamily="34" charset="0"/>
                        </a:rPr>
                        <a:t>, цвет </a:t>
                      </a:r>
                      <a:r>
                        <a:rPr lang="ru-RU" sz="800" baseline="0" smtClean="0">
                          <a:latin typeface="Calibri" pitchFamily="34" charset="0"/>
                          <a:cs typeface="Calibri" pitchFamily="34" charset="0"/>
                        </a:rPr>
                        <a:t>хром 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43188" y="785813"/>
          <a:ext cx="4126865" cy="771144"/>
        </p:xfrm>
        <a:graphic>
          <a:graphicData uri="http://schemas.openxmlformats.org/drawingml/2006/table">
            <a:tbl>
              <a:tblPr/>
              <a:tblGrid>
                <a:gridCol w="1329055"/>
                <a:gridCol w="723900"/>
                <a:gridCol w="1350010"/>
                <a:gridCol w="7239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Ручка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Код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Цвет фурнитуры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Код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Ручки-розетки </a:t>
                      </a: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Crit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Золото (Gold)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Ручки Armadillo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Бронза (Bronze)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Ручки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Hoppe Vitoria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Hv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785926"/>
          <a:ext cx="8429684" cy="4907454"/>
        </p:xfrm>
        <a:graphic>
          <a:graphicData uri="http://schemas.openxmlformats.org/drawingml/2006/table">
            <a:tbl>
              <a:tblPr/>
              <a:tblGrid>
                <a:gridCol w="405273"/>
                <a:gridCol w="2350585"/>
                <a:gridCol w="1458984"/>
                <a:gridCol w="891601"/>
                <a:gridCol w="891601"/>
                <a:gridCol w="729492"/>
                <a:gridCol w="810546"/>
                <a:gridCol w="891602"/>
              </a:tblGrid>
              <a:tr h="1713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Код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Комбинация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Цвет фурнитуры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Хром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Код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Золото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Код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Бронза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Код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132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Kale 257L (3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класс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)/ Kale 252R (4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класс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цилиндр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Kale,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глазок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броня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latin typeface="Calibri"/>
                          <a:ea typeface="Calibri"/>
                          <a:cs typeface="Times New Roman"/>
                        </a:rPr>
                        <a:t>Crit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накладка на </a:t>
                      </a:r>
                      <a:r>
                        <a:rPr lang="ru-RU" sz="1000" dirty="0" err="1">
                          <a:latin typeface="Calibri"/>
                          <a:ea typeface="Calibri"/>
                          <a:cs typeface="Times New Roman"/>
                        </a:rPr>
                        <a:t>сувальду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latin typeface="Calibri"/>
                          <a:ea typeface="Calibri"/>
                          <a:cs typeface="Times New Roman"/>
                        </a:rPr>
                        <a:t>Crit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Ручки-розетки Crit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04.CCh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04.ACh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04.AG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04.AB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Hoppe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Vitoria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04.HvCh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Hoppe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Vitoria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04.HvG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7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Calibri"/>
                          <a:cs typeface="Times New Roman"/>
                        </a:rPr>
                        <a:t>Kale 257R (4</a:t>
                      </a: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й класс</a:t>
                      </a:r>
                      <a:r>
                        <a:rPr lang="en-US" sz="1000" b="1">
                          <a:latin typeface="Calibri"/>
                          <a:ea typeface="Calibri"/>
                          <a:cs typeface="Times New Roman"/>
                        </a:rPr>
                        <a:t>)/ Kale 252R (4</a:t>
                      </a: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й класс</a:t>
                      </a:r>
                      <a:r>
                        <a:rPr lang="en-US" sz="1000" b="1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цилиндр 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Kale – 2 шт.,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глазок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броня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 Crit – 2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шт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Ручки-розетки Crit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05.CCh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05.ACh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05.AG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05.AB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Hoppe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Vitoria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05.HvCh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Hoppe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Vitoria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05.HvG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32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Securemme 2410 (4й класс)/Securemme 2600 (4й класс)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, цилиндр Securemme, Н/З, глазок, броня Crit, накладка на сувальду Crit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Ручки-розетки Crit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CCh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ACh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.AG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.AB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Hoppe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Vitoria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HvCh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Hoppe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Vitoria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000" b="1">
                          <a:latin typeface="Calibri"/>
                          <a:ea typeface="Calibri"/>
                          <a:cs typeface="Times New Roman"/>
                        </a:rPr>
                        <a:t>.HvG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15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Iseo 608 DFP </a:t>
                      </a:r>
                      <a:r>
                        <a:rPr lang="en-US" sz="1000" b="1">
                          <a:latin typeface="Calibri"/>
                          <a:ea typeface="Calibri"/>
                          <a:cs typeface="Times New Roman"/>
                        </a:rPr>
                        <a:t>(4</a:t>
                      </a: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й класс</a:t>
                      </a:r>
                      <a:r>
                        <a:rPr lang="en-US" sz="1000" b="1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цилиндр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 Securemme,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глазок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броня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 Crit,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накладка на сувальду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 Crit,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девиаторы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 Securemme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Ручки-розетки Crit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07.CCh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07.ACh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Calibri"/>
                          <a:cs typeface="Times New Roman"/>
                        </a:rPr>
                        <a:t>07.AG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07.AB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Hoppe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Vitoria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07.HvCh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Hoppe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Vitoria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07.HvG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2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Calibri"/>
                          <a:cs typeface="Times New Roman"/>
                        </a:rPr>
                        <a:t>Mottura 54.797 (4</a:t>
                      </a: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й класс</a:t>
                      </a:r>
                      <a:r>
                        <a:rPr lang="en-US" sz="1000" b="1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цилиндр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 Securemme,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глазок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броня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 Crit,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накладка на сувальду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 Crit,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девиаторы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 Securemme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Ручки-розетки Crit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CCh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ACh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.AG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08</a:t>
                      </a:r>
                      <a:r>
                        <a:rPr lang="en-US" sz="1000" b="1" dirty="0" smtClean="0">
                          <a:latin typeface="Calibri"/>
                          <a:ea typeface="Calibri"/>
                          <a:cs typeface="Times New Roman"/>
                        </a:rPr>
                        <a:t>.AB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Hoppe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Vitoria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HvCh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Hoppe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Vitoria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HvG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32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09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Calibri"/>
                          <a:cs typeface="Times New Roman"/>
                        </a:rPr>
                        <a:t>Mul-t-Lock Omega Plus (4</a:t>
                      </a: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й класс</a:t>
                      </a:r>
                      <a:r>
                        <a:rPr lang="en-US" sz="1000" b="1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цилиндр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 Securemme,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глазок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врезная броня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 Omega – 2 шт.,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девиаторы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 Securemme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highlight>
                          <a:srgbClr val="FF00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ACh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Armadillo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.AG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8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Hoppe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Vitoria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HvCh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Hoppe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Vitoria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HvG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8877" name="TextBox 7"/>
          <p:cNvSpPr txBox="1">
            <a:spLocks noChangeArrowheads="1"/>
          </p:cNvSpPr>
          <p:nvPr/>
        </p:nvSpPr>
        <p:spPr bwMode="auto">
          <a:xfrm>
            <a:off x="2214563" y="142875"/>
            <a:ext cx="549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Коды для заказа замков и фурнитуры в разных цветах</a:t>
            </a: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ine 1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82753"/>
              </p:ext>
            </p:extLst>
          </p:nvPr>
        </p:nvGraphicFramePr>
        <p:xfrm>
          <a:off x="2428875" y="1000125"/>
          <a:ext cx="185738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2796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Luna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100.01.04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964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40975 руб.</a:t>
                      </a:r>
                      <a:endParaRPr lang="ru-RU" sz="12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24587" name="TextBox 24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24588" name="TextBox 25"/>
          <p:cNvSpPr txBox="1">
            <a:spLocks noChangeArrowheads="1"/>
          </p:cNvSpPr>
          <p:nvPr/>
        </p:nvSpPr>
        <p:spPr bwMode="auto">
          <a:xfrm>
            <a:off x="7786688" y="112395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24589" name="TextBox 26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ART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285750" y="889000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Луна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14205"/>
              </p:ext>
            </p:extLst>
          </p:nvPr>
        </p:nvGraphicFramePr>
        <p:xfrm>
          <a:off x="7072313" y="3643313"/>
          <a:ext cx="2000232" cy="212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143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Luna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100.03.0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4.AB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5746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42075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95125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ХФ-23,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кофе,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П-8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кофе,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0383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«Слоновая кость»,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бронза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7072313" y="981075"/>
          <a:ext cx="2000232" cy="212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143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Luna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5746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40975 руб.</a:t>
                      </a:r>
                      <a:endParaRPr lang="ru-RU" sz="12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95125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ХФ-23,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П-8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0383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214313" y="5286375"/>
          <a:ext cx="4214842" cy="54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071702"/>
              </a:tblGrid>
              <a:tr h="28575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фрез. ХФ-23,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золотистый», патина черная, лак</a:t>
                      </a: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П-8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золотистый», патина черная, лак</a:t>
                      </a: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818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634" name="TextBox 40"/>
          <p:cNvSpPr txBox="1">
            <a:spLocks noChangeArrowheads="1"/>
          </p:cNvSpPr>
          <p:nvPr/>
        </p:nvSpPr>
        <p:spPr bwMode="auto">
          <a:xfrm>
            <a:off x="7715250" y="14287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pic>
        <p:nvPicPr>
          <p:cNvPr id="24635" name="Picture 2" descr="\\Server\Рабочие папки\МАРКЕТИНГ\КАТАЛОГ 2016\двери 100 Ия\Луна\ВН винорит, дуб золотистый,патина черн_3325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161448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37" name="Picture 2" descr="\\Server\Рабочие папки\МАРКЕТИНГ\КАТАЛОГ 2016\двери 100 Ия\двери готовые кв. 2\луна\Луна 1\СН винорит,дуб золотистый,патина черн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3" y="161448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39" name="Picture 68" descr="ВН Винорит дуб темн+патина черн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06938" y="1000125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41" name="Picture 70" descr="ВНУТРИ винорит дуб темн+черн (2)!!- похож на дуб зол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99150" y="1000125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43" name="Picture 72" descr="ВН винорит,белый, патина кофе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425" y="3643313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44" name="Picture 73" descr="СН винорит,белый, патина кофе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463" y="3643313"/>
            <a:ext cx="10779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ine 1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03" name="TextBox 19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25604" name="TextBox 22"/>
          <p:cNvSpPr txBox="1">
            <a:spLocks noChangeArrowheads="1"/>
          </p:cNvSpPr>
          <p:nvPr/>
        </p:nvSpPr>
        <p:spPr bwMode="auto">
          <a:xfrm>
            <a:off x="77866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25605" name="TextBox 23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ART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85750" y="817563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Рафаэль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42351"/>
              </p:ext>
            </p:extLst>
          </p:nvPr>
        </p:nvGraphicFramePr>
        <p:xfrm>
          <a:off x="2428875" y="1000125"/>
          <a:ext cx="185738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2796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Rafael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100.01.04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964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41250 руб.</a:t>
                      </a:r>
                      <a:endParaRPr lang="ru-RU" sz="12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7072313" y="3665538"/>
          <a:ext cx="2000232" cy="212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143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Rafael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100.03.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5746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41250 руб.</a:t>
                      </a:r>
                      <a:endParaRPr lang="ru-RU" sz="12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95125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фрез. ХФ-31,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темный», патина черная, лак</a:t>
                      </a: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О-Е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темный», патина черная, лак</a:t>
                      </a: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0383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67550"/>
              </p:ext>
            </p:extLst>
          </p:nvPr>
        </p:nvGraphicFramePr>
        <p:xfrm>
          <a:off x="7072313" y="1022350"/>
          <a:ext cx="2000232" cy="212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71538"/>
              </a:tblGrid>
              <a:tr h="2143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Rafael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100.02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4.AG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5746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42350 руб.</a:t>
                      </a:r>
                      <a:endParaRPr lang="ru-RU" sz="12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95125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Снаружи: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 фрез. ХФ-31,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«Белый», патина  золото, лак</a:t>
                      </a: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О-Е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«Белый», патина  золото, лак</a:t>
                      </a: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0383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«Слоновая кость»,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золото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198438" y="5265738"/>
          <a:ext cx="4000528" cy="54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167"/>
                <a:gridCol w="1966361"/>
              </a:tblGrid>
              <a:tr h="28575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фрез. ХФ-31,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золотистый», патина черная, лак</a:t>
                      </a: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О-Е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золотистый», патина черная, лак</a:t>
                      </a: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818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5658" name="Picture 2" descr="\\Server\Рабочие папки\МАРКЕТИНГ\КАТАЛОГ 2016\двери 100 Ия\Рафаэль\ВН винорит дуб золотист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1571625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9" name="Picture 3" descr="\\Server\Рабочие папки\МАРКЕТИНГ\КАТАЛОГ 2016\двери 100 Ия\Рафаэль\ВН винорит дуб темн+черн2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1375" y="3643313"/>
            <a:ext cx="1079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60" name="Picture 4" descr="\\Server\Рабочие папки\МАРКЕТИНГ\КАТАЛОГ 2016\двери 100 Ия\Рафаэль\ВН винорит белый+золото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13" y="1000125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64" name="Picture 2" descr="\\Server\Рабочие папки\МАРКЕТИНГ\КАТАЛОГ 2016\двери 100 Ия\двери готовые кв. 2\рафаэль\Рафаэль 1\СН винорит дуб золотист+черн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1571625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66" name="Picture 68" descr="СН винорит белый+золото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463" y="1000125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ашивка 25"/>
          <p:cNvSpPr/>
          <p:nvPr/>
        </p:nvSpPr>
        <p:spPr>
          <a:xfrm>
            <a:off x="4929188" y="5429250"/>
            <a:ext cx="46037" cy="2857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5669" name="Picture 71" descr="сн дуб темн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06938" y="3644900"/>
            <a:ext cx="1079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\\Server\Рабочие папки\МАРКЕТИНГ\КАТАЛОГ 2016\двери 100 Ия\Лео\ВН винорит, дуб темн, патина черн (2)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38" y="785813"/>
            <a:ext cx="900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\\Server\Рабочие папки\МАРКЕТИНГ\КАТАЛОГ 2016\двери 100 Ия\Лео\ВН винорит дуб золотист+черн (2)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4588" y="1603375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" name="Line 1"/>
          <p:cNvSpPr/>
          <p:nvPr/>
        </p:nvSpPr>
        <p:spPr>
          <a:xfrm flipH="1">
            <a:off x="4570413" y="0"/>
            <a:ext cx="1587" cy="6858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1000125" y="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Двери классического дизайна</a:t>
            </a:r>
          </a:p>
        </p:txBody>
      </p:sp>
      <p:sp>
        <p:nvSpPr>
          <p:cNvPr id="26630" name="TextBox 23"/>
          <p:cNvSpPr txBox="1">
            <a:spLocks noChangeArrowheads="1"/>
          </p:cNvSpPr>
          <p:nvPr/>
        </p:nvSpPr>
        <p:spPr bwMode="auto">
          <a:xfrm>
            <a:off x="7786688" y="1428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Серия 100</a:t>
            </a:r>
          </a:p>
        </p:txBody>
      </p:sp>
      <p:sp>
        <p:nvSpPr>
          <p:cNvPr id="26631" name="TextBox 29"/>
          <p:cNvSpPr txBox="1">
            <a:spLocks noChangeArrowheads="1"/>
          </p:cNvSpPr>
          <p:nvPr/>
        </p:nvSpPr>
        <p:spPr bwMode="auto">
          <a:xfrm>
            <a:off x="1000125" y="214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Коллекция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ART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0" y="889000"/>
          <a:ext cx="114300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Лео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11931"/>
              </p:ext>
            </p:extLst>
          </p:nvPr>
        </p:nvGraphicFramePr>
        <p:xfrm>
          <a:off x="2357438" y="1000125"/>
          <a:ext cx="185738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22796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Leo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100.01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.04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7964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42625 руб.</a:t>
                      </a:r>
                      <a:endParaRPr lang="ru-RU" sz="12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900896"/>
              </p:ext>
            </p:extLst>
          </p:nvPr>
        </p:nvGraphicFramePr>
        <p:xfrm>
          <a:off x="6858000" y="2643188"/>
          <a:ext cx="2214546" cy="191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199"/>
                <a:gridCol w="1186347"/>
              </a:tblGrid>
              <a:tr h="2451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Leo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100.03.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4.AB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104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45650 руб.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4424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ХФ-36,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золотистый»,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П-13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SteelLak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«Слоновая кость», патина кофе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2934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бронза,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портал Арка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6858000" y="642938"/>
          <a:ext cx="2214546" cy="1890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199"/>
                <a:gridCol w="1186347"/>
              </a:tblGrid>
              <a:tr h="2575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Leo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100.02.0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7545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42625 руб.</a:t>
                      </a:r>
                      <a:endParaRPr lang="ru-RU" sz="12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1244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ХФ-36,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темный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», патина черная , лак</a:t>
                      </a:r>
                      <a:endParaRPr lang="ru-RU" sz="8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П-13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темный», патина черная, лак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9855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хром,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портал Арка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42875" y="5286375"/>
          <a:ext cx="4214842" cy="54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071702"/>
              </a:tblGrid>
              <a:tr h="28575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Снаружи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:  фрез. ХФ-36,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золотистый», патина черная, лак</a:t>
                      </a:r>
                      <a:endParaRPr lang="ru-RU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Внутри: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фрез. П-13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, цвет «Дуб золотистый», патина черная, лак</a:t>
                      </a:r>
                      <a:endParaRPr lang="ru-RU" sz="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818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коробки – муар «Коричневый», фурнитура: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цвет хром,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портал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Арка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858000" y="4737100"/>
          <a:ext cx="2214578" cy="1897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213"/>
                <a:gridCol w="1186365"/>
              </a:tblGrid>
              <a:tr h="24287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Leo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100.04.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Ch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287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42625 руб.</a:t>
                      </a:r>
                      <a:endParaRPr lang="ru-RU" sz="12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3655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Снаружи: 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ХФ-36,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«Дуб золотистый», патина черная, лак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Внутри: </a:t>
                      </a:r>
                      <a:endParaRPr lang="en-US" sz="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фрез. П-13</a:t>
                      </a: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SteelTex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цвет «Белый», патина серебро</a:t>
                      </a:r>
                      <a:endParaRPr lang="ru-RU" sz="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2253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коробки – муар «Черный», фурнитура: </a:t>
                      </a:r>
                      <a:r>
                        <a:rPr lang="en-US" sz="800" dirty="0" smtClean="0">
                          <a:latin typeface="Calibri" pitchFamily="34" charset="0"/>
                          <a:cs typeface="Calibri" pitchFamily="34" charset="0"/>
                        </a:rPr>
                        <a:t>Armadillo, </a:t>
                      </a:r>
                      <a:r>
                        <a:rPr lang="ru-RU" sz="800" dirty="0" smtClean="0">
                          <a:latin typeface="Calibri" pitchFamily="34" charset="0"/>
                          <a:cs typeface="Calibri" pitchFamily="34" charset="0"/>
                        </a:rPr>
                        <a:t>цвет хром,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портал Арка</a:t>
                      </a:r>
                      <a:endParaRPr lang="ru-RU" sz="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698" name="Picture 2" descr="\\Server\Рабочие папки\МАРКЕТИНГ\КАТАЛОГ 2016\двери 100 Ия\2\Лео\Лео 3\ВН краска слонкость+кофе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38" y="2862263"/>
            <a:ext cx="900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00" name="Picture 4" descr="\\Server\Рабочие папки\МАРКЕТИНГ\КАТАЛОГ 2016\двери 100 Ия\Лео\ВН винорит,белый, патина серебро_3354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38" y="4929188"/>
            <a:ext cx="900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04" name="Picture 2" descr="\\Server\Рабочие папки\МАРКЕТИНГ\КАТАЛОГ 2016\двери 100 Ия\Новое Ия\СН винорит дуб золотист+черн.jpg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1214438"/>
            <a:ext cx="19288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06" name="Picture 2" descr="\\Server\Рабочие папки\МАРКЕТИНГ\КАТАЛОГ 2016\двери 100 Ия\Новое Ия\СН винорит дуб золотист+черн.jpg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50688" y="4727575"/>
            <a:ext cx="9715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08" name="Picture 3" descr="\\Server\Рабочие папки\МАРКЕТИНГ\КАТАЛОГ 2016\двери 100 Ия\Новое Ия\СН винорит дуб золотист+черн-1.jpg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43450" y="2643188"/>
            <a:ext cx="9715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10" name="Picture 88" descr="СН винорит, дуб темн, патина черн (1)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43450" y="571500"/>
            <a:ext cx="9715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12568</TotalTime>
  <Words>10174</Words>
  <Application>Microsoft Office PowerPoint</Application>
  <PresentationFormat>Экран (4:3)</PresentationFormat>
  <Paragraphs>1605</Paragraphs>
  <Slides>61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61</vt:i4>
      </vt:variant>
    </vt:vector>
  </HeadingPairs>
  <TitlesOfParts>
    <vt:vector size="67" baseType="lpstr">
      <vt:lpstr>Arial</vt:lpstr>
      <vt:lpstr>Calibri</vt:lpstr>
      <vt:lpstr>DejaVu Sans</vt:lpstr>
      <vt:lpstr>Times New Roman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Квадрат</dc:creator>
  <cp:lastModifiedBy>Ilyin Vladimir (Ильин Владимир Владимирович)</cp:lastModifiedBy>
  <cp:revision>1877</cp:revision>
  <dcterms:created xsi:type="dcterms:W3CDTF">2015-09-25T07:32:00Z</dcterms:created>
  <dcterms:modified xsi:type="dcterms:W3CDTF">2016-07-22T12:52:02Z</dcterms:modified>
  <dc:language>ru-RU</dc:language>
</cp:coreProperties>
</file>